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10" r:id="rId2"/>
    <p:sldId id="414" r:id="rId3"/>
    <p:sldId id="446" r:id="rId4"/>
    <p:sldId id="413" r:id="rId5"/>
    <p:sldId id="421" r:id="rId6"/>
    <p:sldId id="423" r:id="rId7"/>
    <p:sldId id="457" r:id="rId8"/>
    <p:sldId id="464" r:id="rId9"/>
    <p:sldId id="424" r:id="rId10"/>
    <p:sldId id="425" r:id="rId11"/>
    <p:sldId id="426" r:id="rId12"/>
    <p:sldId id="415" r:id="rId13"/>
    <p:sldId id="429" r:id="rId14"/>
    <p:sldId id="466" r:id="rId15"/>
    <p:sldId id="467" r:id="rId16"/>
    <p:sldId id="483" r:id="rId17"/>
    <p:sldId id="471" r:id="rId18"/>
    <p:sldId id="436" r:id="rId19"/>
    <p:sldId id="431" r:id="rId20"/>
    <p:sldId id="469" r:id="rId21"/>
    <p:sldId id="473" r:id="rId22"/>
    <p:sldId id="482" r:id="rId23"/>
    <p:sldId id="474" r:id="rId24"/>
    <p:sldId id="438" r:id="rId25"/>
    <p:sldId id="484" r:id="rId26"/>
    <p:sldId id="440" r:id="rId27"/>
    <p:sldId id="441" r:id="rId28"/>
    <p:sldId id="447" r:id="rId29"/>
    <p:sldId id="445" r:id="rId30"/>
    <p:sldId id="452" r:id="rId31"/>
    <p:sldId id="458" r:id="rId32"/>
    <p:sldId id="459" r:id="rId33"/>
    <p:sldId id="476" r:id="rId34"/>
    <p:sldId id="442" r:id="rId35"/>
    <p:sldId id="454" r:id="rId3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426"/>
    <a:srgbClr val="4F81BD"/>
    <a:srgbClr val="262673"/>
    <a:srgbClr val="FF9900"/>
    <a:srgbClr val="0066CC"/>
    <a:srgbClr val="006600"/>
    <a:srgbClr val="FFFFCC"/>
    <a:srgbClr val="EAEAEA"/>
    <a:srgbClr val="937A5C"/>
    <a:srgbClr val="987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68669" autoAdjust="0"/>
  </p:normalViewPr>
  <p:slideViewPr>
    <p:cSldViewPr snapToObjects="1">
      <p:cViewPr varScale="1">
        <p:scale>
          <a:sx n="56" d="100"/>
          <a:sy n="56" d="100"/>
        </p:scale>
        <p:origin x="1386" y="78"/>
      </p:cViewPr>
      <p:guideLst>
        <p:guide orient="horz" pos="3763"/>
        <p:guide pos="2880"/>
      </p:guideLst>
    </p:cSldViewPr>
  </p:slideViewPr>
  <p:outlineViewPr>
    <p:cViewPr>
      <p:scale>
        <a:sx n="33" d="100"/>
        <a:sy n="33" d="100"/>
      </p:scale>
      <p:origin x="0" y="14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760" y="-10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Fabric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00000"/>
              </a:solidFill>
              <a:ln w="25400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Sheet1!$D$2:$D$5</c:f>
                <c:numCache>
                  <c:formatCode>General</c:formatCode>
                  <c:ptCount val="4"/>
                  <c:pt idx="0">
                    <c:v>83.4386001800126</c:v>
                  </c:pt>
                  <c:pt idx="1">
                    <c:v>131.52186130069782</c:v>
                  </c:pt>
                  <c:pt idx="2">
                    <c:v>94.752308678997366</c:v>
                  </c:pt>
                  <c:pt idx="3">
                    <c:v>132.93607486307093</c:v>
                  </c:pt>
                </c:numCache>
              </c:numRef>
            </c:plus>
            <c:minus>
              <c:numRef>
                <c:f>Sheet1!$D$2:$D$5</c:f>
                <c:numCache>
                  <c:formatCode>General</c:formatCode>
                  <c:ptCount val="4"/>
                  <c:pt idx="0">
                    <c:v>83.4386001800126</c:v>
                  </c:pt>
                  <c:pt idx="1">
                    <c:v>131.52186130069782</c:v>
                  </c:pt>
                  <c:pt idx="2">
                    <c:v>94.752308678997366</c:v>
                  </c:pt>
                  <c:pt idx="3">
                    <c:v>132.93607486307093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298.3</c:v>
                </c:pt>
                <c:pt idx="1">
                  <c:v>718.3</c:v>
                </c:pt>
                <c:pt idx="2">
                  <c:v>825.6</c:v>
                </c:pt>
                <c:pt idx="3">
                  <c:v>981.6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Warranties</c:v>
                </c:pt>
              </c:strCache>
            </c:strRef>
          </c:tx>
          <c:spPr>
            <a:ln w="38100" cap="rnd">
              <a:solidFill>
                <a:srgbClr val="0066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006600"/>
              </a:solidFill>
              <a:ln w="9525">
                <a:solidFill>
                  <a:srgbClr val="0066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Sheet1!$E$2:$E$5</c:f>
                <c:numCache>
                  <c:formatCode>General</c:formatCode>
                  <c:ptCount val="4"/>
                  <c:pt idx="0">
                    <c:v>108.89444430272832</c:v>
                  </c:pt>
                  <c:pt idx="1">
                    <c:v>231.93102422918759</c:v>
                  </c:pt>
                  <c:pt idx="2">
                    <c:v>62.932503525602726</c:v>
                  </c:pt>
                  <c:pt idx="3">
                    <c:v>186.67619023324855</c:v>
                  </c:pt>
                </c:numCache>
              </c:numRef>
            </c:plus>
            <c:minus>
              <c:numRef>
                <c:f>Sheet1!$E$2:$E$5</c:f>
                <c:numCache>
                  <c:formatCode>General</c:formatCode>
                  <c:ptCount val="4"/>
                  <c:pt idx="0">
                    <c:v>108.89444430272832</c:v>
                  </c:pt>
                  <c:pt idx="1">
                    <c:v>231.93102422918759</c:v>
                  </c:pt>
                  <c:pt idx="2">
                    <c:v>62.932503525602726</c:v>
                  </c:pt>
                  <c:pt idx="3">
                    <c:v>186.67619023324855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006600"/>
                </a:solidFill>
                <a:round/>
              </a:ln>
              <a:effectLst/>
            </c:spPr>
          </c:errBars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540.29999999999995</c:v>
                </c:pt>
                <c:pt idx="1">
                  <c:v>1527</c:v>
                </c:pt>
                <c:pt idx="2">
                  <c:v>1968.3</c:v>
                </c:pt>
                <c:pt idx="3">
                  <c:v>2449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3634320"/>
        <c:axId val="-73632144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Fab stderr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3</c:v>
                      </c:pt>
                      <c:pt idx="2">
                        <c:v>5</c:v>
                      </c:pt>
                      <c:pt idx="3">
                        <c:v>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83.4386001800126</c:v>
                      </c:pt>
                      <c:pt idx="1">
                        <c:v>131.52186130069782</c:v>
                      </c:pt>
                      <c:pt idx="2">
                        <c:v>94.752308678997366</c:v>
                      </c:pt>
                      <c:pt idx="3">
                        <c:v>132.93607486307093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War stderr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3</c:v>
                      </c:pt>
                      <c:pt idx="2">
                        <c:v>5</c:v>
                      </c:pt>
                      <c:pt idx="3">
                        <c:v>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108.89444430272832</c:v>
                      </c:pt>
                      <c:pt idx="1">
                        <c:v>231.93102422918759</c:v>
                      </c:pt>
                      <c:pt idx="2">
                        <c:v>62.932503525602726</c:v>
                      </c:pt>
                      <c:pt idx="3">
                        <c:v>186.67619023324855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-73634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dirty="0" smtClean="0"/>
                  <a:t># Stores</a:t>
                </a:r>
                <a:endParaRPr lang="en-CA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632144"/>
        <c:crosses val="autoZero"/>
        <c:crossBetween val="midCat"/>
      </c:valAx>
      <c:valAx>
        <c:axId val="-7363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dirty="0" smtClean="0"/>
                  <a:t>Max throughput</a:t>
                </a:r>
                <a:r>
                  <a:rPr lang="en-CA" sz="2000" baseline="0" dirty="0" smtClean="0"/>
                  <a:t> (</a:t>
                </a:r>
                <a:r>
                  <a:rPr lang="en-CA" sz="2000" baseline="0" dirty="0" err="1" smtClean="0"/>
                  <a:t>tx</a:t>
                </a:r>
                <a:r>
                  <a:rPr lang="en-CA" sz="2000" baseline="0" dirty="0" smtClean="0"/>
                  <a:t>/s)</a:t>
                </a:r>
                <a:endParaRPr lang="en-CA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634320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solidFill>
          <a:schemeClr val="bg1"/>
        </a:solidFill>
        <a:ln w="12700"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Fabric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00000"/>
              </a:solidFill>
              <a:ln w="25400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Sheet1!$D$2:$D$5</c:f>
                <c:numCache>
                  <c:formatCode>General</c:formatCode>
                  <c:ptCount val="4"/>
                  <c:pt idx="0">
                    <c:v>226.27416997969519</c:v>
                  </c:pt>
                  <c:pt idx="1">
                    <c:v>186.67619023324855</c:v>
                  </c:pt>
                  <c:pt idx="2">
                    <c:v>41.012193308819754</c:v>
                  </c:pt>
                  <c:pt idx="3">
                    <c:v>79.195959492893323</c:v>
                  </c:pt>
                </c:numCache>
              </c:numRef>
            </c:plus>
            <c:minus>
              <c:numRef>
                <c:f>Sheet1!$D$2:$D$5</c:f>
                <c:numCache>
                  <c:formatCode>General</c:formatCode>
                  <c:ptCount val="4"/>
                  <c:pt idx="0">
                    <c:v>226.27416997969519</c:v>
                  </c:pt>
                  <c:pt idx="1">
                    <c:v>186.67619023324855</c:v>
                  </c:pt>
                  <c:pt idx="2">
                    <c:v>41.012193308819754</c:v>
                  </c:pt>
                  <c:pt idx="3">
                    <c:v>79.195959492893323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C00000"/>
                </a:solidFill>
                <a:round/>
              </a:ln>
              <a:effectLst/>
            </c:spPr>
          </c:errBars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858.3</c:v>
                </c:pt>
                <c:pt idx="1">
                  <c:v>691.6</c:v>
                </c:pt>
                <c:pt idx="2">
                  <c:v>651.6</c:v>
                </c:pt>
                <c:pt idx="3">
                  <c:v>441.3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Warranties</c:v>
                </c:pt>
              </c:strCache>
            </c:strRef>
          </c:tx>
          <c:spPr>
            <a:ln w="38100" cap="rnd">
              <a:solidFill>
                <a:srgbClr val="0066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006600"/>
              </a:solidFill>
              <a:ln w="9525">
                <a:solidFill>
                  <a:srgbClr val="0066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Sheet1!$E$2:$E$5</c:f>
                <c:numCache>
                  <c:formatCode>General</c:formatCode>
                  <c:ptCount val="4"/>
                  <c:pt idx="0">
                    <c:v>210.71782079359116</c:v>
                  </c:pt>
                  <c:pt idx="1">
                    <c:v>207.88939366884495</c:v>
                  </c:pt>
                  <c:pt idx="2">
                    <c:v>65.053823869162372</c:v>
                  </c:pt>
                  <c:pt idx="3">
                    <c:v>18.384776310850235</c:v>
                  </c:pt>
                </c:numCache>
              </c:numRef>
            </c:plus>
            <c:minus>
              <c:numRef>
                <c:f>Sheet1!$E$2:$E$5</c:f>
                <c:numCache>
                  <c:formatCode>General</c:formatCode>
                  <c:ptCount val="4"/>
                  <c:pt idx="0">
                    <c:v>210.71782079359116</c:v>
                  </c:pt>
                  <c:pt idx="1">
                    <c:v>207.88939366884495</c:v>
                  </c:pt>
                  <c:pt idx="2">
                    <c:v>65.053823869162372</c:v>
                  </c:pt>
                  <c:pt idx="3">
                    <c:v>18.384776310850235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006600"/>
                </a:solidFill>
                <a:round/>
              </a:ln>
              <a:effectLst/>
            </c:spPr>
          </c:errBars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2507</c:v>
                </c:pt>
                <c:pt idx="1">
                  <c:v>2060.6</c:v>
                </c:pt>
                <c:pt idx="2">
                  <c:v>1968</c:v>
                </c:pt>
                <c:pt idx="3">
                  <c:v>288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3631600"/>
        <c:axId val="-73637584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Fab stderr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2</c:v>
                      </c:pt>
                      <c:pt idx="2">
                        <c:v>5</c:v>
                      </c:pt>
                      <c:pt idx="3">
                        <c:v>10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226.27416997969519</c:v>
                      </c:pt>
                      <c:pt idx="1">
                        <c:v>186.67619023324855</c:v>
                      </c:pt>
                      <c:pt idx="2">
                        <c:v>41.012193308819754</c:v>
                      </c:pt>
                      <c:pt idx="3">
                        <c:v>79.195959492893323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War stderr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2</c:v>
                      </c:pt>
                      <c:pt idx="2">
                        <c:v>5</c:v>
                      </c:pt>
                      <c:pt idx="3">
                        <c:v>10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210.71782079359116</c:v>
                      </c:pt>
                      <c:pt idx="1">
                        <c:v>207.88939366884495</c:v>
                      </c:pt>
                      <c:pt idx="2">
                        <c:v>65.053823869162372</c:v>
                      </c:pt>
                      <c:pt idx="3">
                        <c:v>18.384776310850235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-73631600"/>
        <c:scaling>
          <c:orientation val="minMax"/>
          <c:min val="-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dirty="0" smtClean="0"/>
                  <a:t>Write percentage</a:t>
                </a:r>
                <a:endParaRPr lang="en-CA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637584"/>
        <c:crosses val="autoZero"/>
        <c:crossBetween val="midCat"/>
        <c:majorUnit val="1"/>
      </c:valAx>
      <c:valAx>
        <c:axId val="-7363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dirty="0" smtClean="0"/>
                  <a:t>Max throughput</a:t>
                </a:r>
                <a:r>
                  <a:rPr lang="en-CA" sz="2000" baseline="0" dirty="0" smtClean="0"/>
                  <a:t> (</a:t>
                </a:r>
                <a:r>
                  <a:rPr lang="en-CA" sz="2000" baseline="0" dirty="0" err="1" smtClean="0"/>
                  <a:t>tx</a:t>
                </a:r>
                <a:r>
                  <a:rPr lang="en-CA" sz="2000" baseline="0" dirty="0" smtClean="0"/>
                  <a:t>/s)</a:t>
                </a:r>
                <a:endParaRPr lang="en-CA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631600"/>
        <c:crossesAt val="-0.5"/>
        <c:crossBetween val="midCat"/>
        <c:majorUnit val="1000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solidFill>
          <a:schemeClr val="bg1"/>
        </a:solidFill>
        <a:ln w="12700"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Hibernate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Sheet1!$H$2:$H$3</c:f>
                <c:numCache>
                  <c:formatCode>General</c:formatCode>
                  <c:ptCount val="2"/>
                  <c:pt idx="0">
                    <c:v>8.4852813742385695</c:v>
                  </c:pt>
                </c:numCache>
              </c:numRef>
            </c:plus>
            <c:minus>
              <c:numRef>
                <c:f>Sheet1!$H$2:$H$3</c:f>
                <c:numCache>
                  <c:formatCode>General</c:formatCode>
                  <c:ptCount val="2"/>
                  <c:pt idx="0">
                    <c:v>8.4852813742385695</c:v>
                  </c:pt>
                </c:numCache>
              </c:numRef>
            </c:minus>
            <c:spPr>
              <a:noFill/>
              <a:ln w="19050" cap="flat" cmpd="sng" algn="ctr"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51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round/>
              </a:ln>
              <a:effectLst/>
            </c:spPr>
          </c:errBars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Fabric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Sheet1!$I$2:$I$3</c:f>
                <c:numCache>
                  <c:formatCode>General</c:formatCode>
                  <c:ptCount val="2"/>
                  <c:pt idx="0">
                    <c:v>101.82337649086284</c:v>
                  </c:pt>
                  <c:pt idx="1">
                    <c:v>321.02647865869255</c:v>
                  </c:pt>
                </c:numCache>
              </c:numRef>
            </c:plus>
            <c:minus>
              <c:numRef>
                <c:f>Sheet1!$I$2:$I$3</c:f>
                <c:numCache>
                  <c:formatCode>General</c:formatCode>
                  <c:ptCount val="2"/>
                  <c:pt idx="0">
                    <c:v>101.82337649086284</c:v>
                  </c:pt>
                  <c:pt idx="1">
                    <c:v>321.02647865869255</c:v>
                  </c:pt>
                </c:numCache>
              </c:numRef>
            </c:minus>
            <c:spPr>
              <a:noFill/>
              <a:ln w="19050" cap="flat" cmpd="sng" algn="ctr">
                <a:gradFill flip="none" rotWithShape="1">
                  <a:gsLst>
                    <a:gs pos="51000">
                      <a:schemeClr val="bg1"/>
                    </a:gs>
                    <a:gs pos="0">
                      <a:srgbClr val="C00000"/>
                    </a:gs>
                    <a:gs pos="50000">
                      <a:srgbClr val="C00000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round/>
              </a:ln>
              <a:effectLst/>
            </c:spPr>
          </c:errBars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Warranties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Sheet1!$J$2:$J$3</c:f>
                <c:numCache>
                  <c:formatCode>General</c:formatCode>
                  <c:ptCount val="2"/>
                  <c:pt idx="0">
                    <c:v>79.195959492893323</c:v>
                  </c:pt>
                  <c:pt idx="1">
                    <c:v>87.681240867131891</c:v>
                  </c:pt>
                </c:numCache>
              </c:numRef>
            </c:plus>
            <c:minus>
              <c:numRef>
                <c:f>Sheet1!$J$2:$J$3</c:f>
                <c:numCache>
                  <c:formatCode>General</c:formatCode>
                  <c:ptCount val="2"/>
                  <c:pt idx="0">
                    <c:v>79.195959492893323</c:v>
                  </c:pt>
                  <c:pt idx="1">
                    <c:v>87.681240867131891</c:v>
                  </c:pt>
                </c:numCache>
              </c:numRef>
            </c:minus>
            <c:spPr>
              <a:noFill/>
              <a:ln w="19050" cap="flat" cmpd="sng" algn="ctr">
                <a:gradFill flip="none" rotWithShape="1">
                  <a:gsLst>
                    <a:gs pos="0">
                      <a:srgbClr val="006600"/>
                    </a:gs>
                    <a:gs pos="50000">
                      <a:srgbClr val="006600"/>
                    </a:gs>
                    <a:gs pos="51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round/>
              </a:ln>
              <a:effectLst/>
            </c:spPr>
          </c:errBars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3645744"/>
        <c:axId val="-73636496"/>
      </c:barChart>
      <c:catAx>
        <c:axId val="-73645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dirty="0" smtClean="0"/>
                  <a:t># Stores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636496"/>
        <c:crosses val="autoZero"/>
        <c:auto val="1"/>
        <c:lblAlgn val="ctr"/>
        <c:lblOffset val="100"/>
        <c:noMultiLvlLbl val="0"/>
      </c:catAx>
      <c:valAx>
        <c:axId val="-73636496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dirty="0" smtClean="0"/>
                  <a:t>Max throughput (</a:t>
                </a:r>
                <a:r>
                  <a:rPr lang="en-CA" sz="2000" dirty="0" err="1" smtClean="0"/>
                  <a:t>tx</a:t>
                </a:r>
                <a:r>
                  <a:rPr lang="en-CA" sz="2000" dirty="0" smtClean="0"/>
                  <a:t>/s)</a:t>
                </a:r>
                <a:endParaRPr lang="en-CA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64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1249149411879"/>
          <c:y val="1.6183412002697236E-2"/>
          <c:w val="0.77246621950034022"/>
          <c:h val="7.791973070122809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Sheet1!$H$2:$H$3</c:f>
                <c:numCache>
                  <c:formatCode>General</c:formatCode>
                  <c:ptCount val="2"/>
                  <c:pt idx="0">
                    <c:v>8.4852813742385695</c:v>
                  </c:pt>
                </c:numCache>
              </c:numRef>
            </c:plus>
            <c:minus>
              <c:numRef>
                <c:f>Sheet1!$H$2:$H$3</c:f>
                <c:numCache>
                  <c:formatCode>General</c:formatCode>
                  <c:ptCount val="2"/>
                  <c:pt idx="0">
                    <c:v>8.4852813742385695</c:v>
                  </c:pt>
                </c:numCache>
              </c:numRef>
            </c:minus>
            <c:spPr>
              <a:noFill/>
              <a:ln w="19050" cap="flat" cmpd="sng" algn="ctr">
                <a:gradFill flip="none" rotWithShape="1"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51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round/>
              </a:ln>
              <a:effectLst/>
            </c:spPr>
          </c:errBars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Fabric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Sheet1!$I$2:$I$3</c:f>
                <c:numCache>
                  <c:formatCode>General</c:formatCode>
                  <c:ptCount val="2"/>
                  <c:pt idx="0">
                    <c:v>101.82337649086284</c:v>
                  </c:pt>
                  <c:pt idx="1">
                    <c:v>321.02647865869255</c:v>
                  </c:pt>
                </c:numCache>
              </c:numRef>
            </c:plus>
            <c:minus>
              <c:numRef>
                <c:f>Sheet1!$I$2:$I$3</c:f>
                <c:numCache>
                  <c:formatCode>General</c:formatCode>
                  <c:ptCount val="2"/>
                  <c:pt idx="0">
                    <c:v>101.82337649086284</c:v>
                  </c:pt>
                  <c:pt idx="1">
                    <c:v>321.02647865869255</c:v>
                  </c:pt>
                </c:numCache>
              </c:numRef>
            </c:minus>
            <c:spPr>
              <a:noFill/>
              <a:ln w="19050" cap="flat" cmpd="sng" algn="ctr">
                <a:gradFill flip="none" rotWithShape="1">
                  <a:gsLst>
                    <a:gs pos="51000">
                      <a:schemeClr val="bg1"/>
                    </a:gs>
                    <a:gs pos="0">
                      <a:srgbClr val="C00000"/>
                    </a:gs>
                    <a:gs pos="50000">
                      <a:srgbClr val="C00000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round/>
              </a:ln>
              <a:effectLst/>
            </c:spPr>
          </c:errBars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3032</c:v>
                </c:pt>
                <c:pt idx="1">
                  <c:v>4090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Warranties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Sheet1!$J$2:$J$3</c:f>
                <c:numCache>
                  <c:formatCode>General</c:formatCode>
                  <c:ptCount val="2"/>
                  <c:pt idx="0">
                    <c:v>79.195959492893323</c:v>
                  </c:pt>
                  <c:pt idx="1">
                    <c:v>87.681240867131891</c:v>
                  </c:pt>
                </c:numCache>
              </c:numRef>
            </c:plus>
            <c:minus>
              <c:numRef>
                <c:f>Sheet1!$J$2:$J$3</c:f>
                <c:numCache>
                  <c:formatCode>General</c:formatCode>
                  <c:ptCount val="2"/>
                  <c:pt idx="0">
                    <c:v>79.195959492893323</c:v>
                  </c:pt>
                  <c:pt idx="1">
                    <c:v>87.681240867131891</c:v>
                  </c:pt>
                </c:numCache>
              </c:numRef>
            </c:minus>
            <c:spPr>
              <a:noFill/>
              <a:ln w="19050" cap="flat" cmpd="sng" algn="ctr">
                <a:gradFill flip="none" rotWithShape="1">
                  <a:gsLst>
                    <a:gs pos="0">
                      <a:srgbClr val="006600"/>
                    </a:gs>
                    <a:gs pos="50000">
                      <a:srgbClr val="006600"/>
                    </a:gs>
                    <a:gs pos="51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round/>
              </a:ln>
              <a:effectLst/>
            </c:spPr>
          </c:errBars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4142</c:v>
                </c:pt>
                <c:pt idx="1">
                  <c:v>5886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3644656"/>
        <c:axId val="-73644112"/>
      </c:barChart>
      <c:catAx>
        <c:axId val="-73644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dirty="0" smtClean="0"/>
                  <a:t># Stores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644112"/>
        <c:crosses val="autoZero"/>
        <c:auto val="1"/>
        <c:lblAlgn val="ctr"/>
        <c:lblOffset val="100"/>
        <c:noMultiLvlLbl val="0"/>
      </c:catAx>
      <c:valAx>
        <c:axId val="-7364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dirty="0" smtClean="0"/>
                  <a:t>Max throughput (</a:t>
                </a:r>
                <a:r>
                  <a:rPr lang="en-CA" sz="2000" dirty="0" err="1" smtClean="0"/>
                  <a:t>tx</a:t>
                </a:r>
                <a:r>
                  <a:rPr lang="en-CA" sz="2000" dirty="0" smtClean="0"/>
                  <a:t>/s)</a:t>
                </a:r>
                <a:endParaRPr lang="en-CA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64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847545445708175"/>
          <c:y val="1.6183412002697236E-2"/>
          <c:w val="0.77246621950034022"/>
          <c:h val="7.791973070122809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4981-69CC-4875-8FAA-1EBE7F59EFAD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89827-05F7-4D5C-B2CE-CE79F3774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03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160C83-E871-4A2A-B92B-5EF7517E850E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49C946-D752-40A8-9034-9FCAB8A2C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9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04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55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3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5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7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69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7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2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3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94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30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12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4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3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22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2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82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03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2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9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24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7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800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64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9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02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16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9C946-D752-40A8-9034-9FCAB8A2C5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4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240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A97139C0-B2DF-4665-8AFD-6D56BBD3E9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32F8-2F58-4C03-9AA5-03BEAC411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683D1-8287-446F-99B9-30A06703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3231-69FA-459B-82C8-CF5D7E0DB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551B0-4B47-41C9-A415-1B19CADAA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 lIns="126000"/>
          <a:lstStyle>
            <a:lvl1pPr algn="l"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42313" y="6578600"/>
            <a:ext cx="801687" cy="366713"/>
          </a:xfrm>
          <a:ln/>
        </p:spPr>
        <p:txBody>
          <a:bodyPr/>
          <a:lstStyle>
            <a:lvl1pPr>
              <a:defRPr sz="240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ED96E2FE-FD4D-4E2C-9470-BDAB7B7BAC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05AFE-8860-49DD-BD61-36FCBD322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9"/>
          <p:cNvSpPr>
            <a:spLocks noGrp="1" noChangeArrowheads="1"/>
          </p:cNvSpPr>
          <p:nvPr>
            <p:ph type="ftr" sz="quarter" idx="12"/>
          </p:nvPr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 lIns="126000"/>
          <a:lstStyle>
            <a:lvl1pPr algn="l"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42313" y="6599597"/>
            <a:ext cx="801687" cy="332656"/>
          </a:xfrm>
          <a:ln/>
        </p:spPr>
        <p:txBody>
          <a:bodyPr/>
          <a:lstStyle>
            <a:lvl1pPr>
              <a:defRPr sz="240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F3A0243D-1FCF-4E37-9783-B3E15DD1AE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9"/>
          <p:cNvSpPr>
            <a:spLocks noGrp="1" noChangeArrowheads="1"/>
          </p:cNvSpPr>
          <p:nvPr>
            <p:ph type="ftr" sz="quarter" idx="12"/>
          </p:nvPr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 lIns="126000"/>
          <a:lstStyle>
            <a:lvl1pPr algn="l"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42313" y="6599597"/>
            <a:ext cx="801687" cy="332656"/>
          </a:xfrm>
          <a:ln/>
        </p:spPr>
        <p:txBody>
          <a:bodyPr/>
          <a:lstStyle>
            <a:lvl1pPr>
              <a:defRPr sz="240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fld id="{F3A0243D-1FCF-4E37-9783-B3E15DD1AE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C3D3-9687-44C9-A363-FB0A3F670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BCE7-03FD-4064-9B88-CEC5F98F1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1F757-7D5D-49A4-A559-7F3CC52A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5C7EA-A3B4-4B5C-9A81-3D451D3EB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 lIns="126000" anchor="ctr"/>
          <a:lstStyle>
            <a:lvl1pPr algn="l"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2313" y="6589713"/>
            <a:ext cx="8016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C7EE596-1A51-4063-8B6E-335BDE23B8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ronos Pro" pitchFamily="1" charset="-1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ronos Pro" pitchFamily="1" charset="-1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ronos Pro" pitchFamily="1" charset="-1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ronos Pro" pitchFamily="1" charset="-1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19327"/>
              </p:ext>
            </p:extLst>
          </p:nvPr>
        </p:nvGraphicFramePr>
        <p:xfrm>
          <a:off x="1371600" y="3886200"/>
          <a:ext cx="6408000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00"/>
                <a:gridCol w="1854000"/>
                <a:gridCol w="927000"/>
                <a:gridCol w="927000"/>
                <a:gridCol w="1854000"/>
                <a:gridCol w="42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Jed Liu</a:t>
                      </a:r>
                      <a:endParaRPr lang="en-CA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Tom</a:t>
                      </a:r>
                      <a:r>
                        <a:rPr lang="en-CA" sz="2400" baseline="0" dirty="0" smtClean="0"/>
                        <a:t> </a:t>
                      </a:r>
                      <a:r>
                        <a:rPr lang="en-CA" sz="2400" baseline="0" dirty="0" err="1" smtClean="0"/>
                        <a:t>Magrino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Owen Arden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Michael D. George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Andrew C. Myers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endParaRPr lang="en-CA" sz="1000" dirty="0" smtClean="0"/>
                    </a:p>
                    <a:p>
                      <a:pPr algn="ctr"/>
                      <a:endParaRPr lang="en-CA" sz="2000" dirty="0" smtClean="0"/>
                    </a:p>
                    <a:p>
                      <a:pPr algn="ctr"/>
                      <a:endParaRPr lang="en-CA" sz="2000" baseline="0" dirty="0" smtClean="0"/>
                    </a:p>
                    <a:p>
                      <a:pPr algn="ctr"/>
                      <a:endParaRPr lang="en-CA" sz="1000" baseline="0" dirty="0" smtClean="0"/>
                    </a:p>
                    <a:p>
                      <a:pPr algn="ctr"/>
                      <a:r>
                        <a:rPr lang="en-CA" sz="1600" baseline="0" dirty="0" smtClean="0"/>
                        <a:t>11</a:t>
                      </a:r>
                      <a:r>
                        <a:rPr lang="en-CA" sz="1600" baseline="30000" dirty="0" smtClean="0"/>
                        <a:t>th</a:t>
                      </a:r>
                      <a:r>
                        <a:rPr lang="en-CA" sz="1600" baseline="0" dirty="0" smtClean="0"/>
                        <a:t> USENIX Symposium on Networked Systems Design and Implementation</a:t>
                      </a:r>
                    </a:p>
                    <a:p>
                      <a:pPr algn="ctr"/>
                      <a:r>
                        <a:rPr lang="en-CA" sz="1600" baseline="0" dirty="0" smtClean="0"/>
                        <a:t>4 April 2014</a:t>
                      </a:r>
                      <a:endParaRPr lang="en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sz="4800" dirty="0" smtClean="0"/>
              <a:t>Warranties</a:t>
            </a:r>
            <a:br>
              <a:rPr lang="en-CA" sz="4800" dirty="0" smtClean="0"/>
            </a:br>
            <a:r>
              <a:rPr lang="en-CA" sz="3200" dirty="0" smtClean="0"/>
              <a:t>for Faster Strong Consistency</a:t>
            </a:r>
            <a:endParaRPr lang="en-CA" sz="4000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3034800" y="4957147"/>
            <a:ext cx="4262400" cy="695475"/>
            <a:chOff x="4447803" y="2157461"/>
            <a:chExt cx="4262400" cy="695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0469" y="2157461"/>
              <a:ext cx="789734" cy="695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7803" y="2211573"/>
              <a:ext cx="3132000" cy="58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590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Warranties avoid communication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13176"/>
            <a:ext cx="8229600" cy="129554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3377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Storage nodes</a:t>
            </a:r>
            <a:r>
              <a:rPr lang="en-CA" dirty="0" smtClean="0">
                <a:latin typeface="+mn-lt"/>
              </a:rPr>
              <a:t> (stores) store persistent data</a:t>
            </a:r>
            <a:endParaRPr lang="en-CA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5228901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3" name="Group 62"/>
          <p:cNvGrpSpPr/>
          <p:nvPr/>
        </p:nvGrpSpPr>
        <p:grpSpPr>
          <a:xfrm>
            <a:off x="683568" y="5228902"/>
            <a:ext cx="1656184" cy="864096"/>
            <a:chOff x="683568" y="5228902"/>
            <a:chExt cx="1656184" cy="864096"/>
          </a:xfrm>
        </p:grpSpPr>
        <p:sp>
          <p:nvSpPr>
            <p:cNvPr id="6" name="Rounded Rectangle 5"/>
            <p:cNvSpPr/>
            <p:nvPr/>
          </p:nvSpPr>
          <p:spPr>
            <a:xfrm>
              <a:off x="683568" y="5228902"/>
              <a:ext cx="1656184" cy="864096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1015359" y="5556394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08159" y="5390742"/>
            <a:ext cx="977157" cy="540413"/>
            <a:chOff x="2982692" y="5348381"/>
            <a:chExt cx="977157" cy="540413"/>
          </a:xfrm>
        </p:grpSpPr>
        <p:sp>
          <p:nvSpPr>
            <p:cNvPr id="16" name="Oval 15"/>
            <p:cNvSpPr/>
            <p:nvPr/>
          </p:nvSpPr>
          <p:spPr>
            <a:xfrm>
              <a:off x="3192148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2982692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3599849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3396738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45632" y="5228901"/>
            <a:ext cx="1656184" cy="864096"/>
            <a:chOff x="4345632" y="5228901"/>
            <a:chExt cx="1656184" cy="864096"/>
          </a:xfrm>
        </p:grpSpPr>
        <p:sp>
          <p:nvSpPr>
            <p:cNvPr id="9" name="Rounded Rectangle 8"/>
            <p:cNvSpPr/>
            <p:nvPr/>
          </p:nvSpPr>
          <p:spPr>
            <a:xfrm>
              <a:off x="4345632" y="5228901"/>
              <a:ext cx="1656184" cy="864096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4660160" y="5556394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5153276" y="5308989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5308341" y="5524714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7200" y="1605608"/>
            <a:ext cx="8229600" cy="1296000"/>
          </a:xfrm>
          <a:prstGeom prst="rect">
            <a:avLst/>
          </a:prstGeom>
          <a:solidFill>
            <a:srgbClr val="F3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6137" y="1930442"/>
            <a:ext cx="26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Clients</a:t>
            </a:r>
            <a:r>
              <a:rPr lang="en-CA" dirty="0" smtClean="0">
                <a:latin typeface="+mn-lt"/>
              </a:rPr>
              <a:t> compute on </a:t>
            </a:r>
            <a:r>
              <a:rPr lang="en-CA" b="1" dirty="0" smtClean="0">
                <a:latin typeface="+mn-lt"/>
              </a:rPr>
              <a:t>optimistically cached</a:t>
            </a:r>
            <a:r>
              <a:rPr lang="en-CA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CA" dirty="0" smtClean="0">
                <a:latin typeface="+mn-lt"/>
              </a:rPr>
              <a:t>data</a:t>
            </a:r>
            <a:endParaRPr lang="en-CA" dirty="0">
              <a:latin typeface="+mn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514600" y="1821559"/>
            <a:ext cx="1656184" cy="864096"/>
            <a:chOff x="2514600" y="1821559"/>
            <a:chExt cx="1656184" cy="864096"/>
          </a:xfrm>
        </p:grpSpPr>
        <p:sp>
          <p:nvSpPr>
            <p:cNvPr id="24" name="Rounded Rectangle 23"/>
            <p:cNvSpPr/>
            <p:nvPr/>
          </p:nvSpPr>
          <p:spPr>
            <a:xfrm>
              <a:off x="2514600" y="1821559"/>
              <a:ext cx="1656184" cy="864096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>
              <a:off x="3180630" y="1893607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3603645" y="2113422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1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602" y="2311888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6001816" y="3913063"/>
            <a:ext cx="235967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en-CA" dirty="0" smtClean="0">
                <a:latin typeface="+mn-lt"/>
              </a:rPr>
              <a:t>Read-only optimization: </a:t>
            </a:r>
            <a:r>
              <a:rPr lang="en-CA" b="1" dirty="0" smtClean="0">
                <a:solidFill>
                  <a:srgbClr val="006600"/>
                </a:solidFill>
                <a:latin typeface="+mn-lt"/>
              </a:rPr>
              <a:t>zero-phase commit</a:t>
            </a:r>
            <a:endParaRPr lang="en-CA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7886731">
            <a:off x="3861037" y="2421071"/>
            <a:ext cx="745522" cy="593275"/>
          </a:xfrm>
          <a:custGeom>
            <a:avLst/>
            <a:gdLst>
              <a:gd name="connsiteX0" fmla="*/ 99517 w 654187"/>
              <a:gd name="connsiteY0" fmla="*/ 479052 h 479052"/>
              <a:gd name="connsiteX1" fmla="*/ 12431 w 654187"/>
              <a:gd name="connsiteY1" fmla="*/ 196023 h 479052"/>
              <a:gd name="connsiteX2" fmla="*/ 339003 w 654187"/>
              <a:gd name="connsiteY2" fmla="*/ 80 h 479052"/>
              <a:gd name="connsiteX3" fmla="*/ 643803 w 654187"/>
              <a:gd name="connsiteY3" fmla="*/ 217794 h 479052"/>
              <a:gd name="connsiteX4" fmla="*/ 600260 w 654187"/>
              <a:gd name="connsiteY4" fmla="*/ 479052 h 479052"/>
              <a:gd name="connsiteX0" fmla="*/ 100061 w 654256"/>
              <a:gd name="connsiteY0" fmla="*/ 576992 h 576992"/>
              <a:gd name="connsiteX1" fmla="*/ 12975 w 654256"/>
              <a:gd name="connsiteY1" fmla="*/ 293963 h 576992"/>
              <a:gd name="connsiteX2" fmla="*/ 347711 w 654256"/>
              <a:gd name="connsiteY2" fmla="*/ 48 h 576992"/>
              <a:gd name="connsiteX3" fmla="*/ 644347 w 654256"/>
              <a:gd name="connsiteY3" fmla="*/ 315734 h 576992"/>
              <a:gd name="connsiteX4" fmla="*/ 600804 w 654256"/>
              <a:gd name="connsiteY4" fmla="*/ 576992 h 576992"/>
              <a:gd name="connsiteX0" fmla="*/ 114640 w 668835"/>
              <a:gd name="connsiteY0" fmla="*/ 577559 h 577559"/>
              <a:gd name="connsiteX1" fmla="*/ 11225 w 668835"/>
              <a:gd name="connsiteY1" fmla="*/ 245544 h 577559"/>
              <a:gd name="connsiteX2" fmla="*/ 362290 w 668835"/>
              <a:gd name="connsiteY2" fmla="*/ 615 h 577559"/>
              <a:gd name="connsiteX3" fmla="*/ 658926 w 668835"/>
              <a:gd name="connsiteY3" fmla="*/ 316301 h 577559"/>
              <a:gd name="connsiteX4" fmla="*/ 615383 w 668835"/>
              <a:gd name="connsiteY4" fmla="*/ 577559 h 577559"/>
              <a:gd name="connsiteX0" fmla="*/ 114640 w 746726"/>
              <a:gd name="connsiteY0" fmla="*/ 576946 h 576946"/>
              <a:gd name="connsiteX1" fmla="*/ 11225 w 746726"/>
              <a:gd name="connsiteY1" fmla="*/ 244931 h 576946"/>
              <a:gd name="connsiteX2" fmla="*/ 362290 w 746726"/>
              <a:gd name="connsiteY2" fmla="*/ 2 h 576946"/>
              <a:gd name="connsiteX3" fmla="*/ 740569 w 746726"/>
              <a:gd name="connsiteY3" fmla="*/ 242210 h 576946"/>
              <a:gd name="connsiteX4" fmla="*/ 615383 w 746726"/>
              <a:gd name="connsiteY4" fmla="*/ 576946 h 576946"/>
              <a:gd name="connsiteX0" fmla="*/ 121600 w 745522"/>
              <a:gd name="connsiteY0" fmla="*/ 593275 h 593275"/>
              <a:gd name="connsiteX1" fmla="*/ 10021 w 745522"/>
              <a:gd name="connsiteY1" fmla="*/ 244931 h 593275"/>
              <a:gd name="connsiteX2" fmla="*/ 361086 w 745522"/>
              <a:gd name="connsiteY2" fmla="*/ 2 h 593275"/>
              <a:gd name="connsiteX3" fmla="*/ 739365 w 745522"/>
              <a:gd name="connsiteY3" fmla="*/ 242210 h 593275"/>
              <a:gd name="connsiteX4" fmla="*/ 614179 w 745522"/>
              <a:gd name="connsiteY4" fmla="*/ 576946 h 59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522" h="593275">
                <a:moveTo>
                  <a:pt x="121600" y="593275"/>
                </a:moveTo>
                <a:cubicBezTo>
                  <a:pt x="58100" y="491675"/>
                  <a:pt x="-29893" y="343810"/>
                  <a:pt x="10021" y="244931"/>
                </a:cubicBezTo>
                <a:cubicBezTo>
                  <a:pt x="49935" y="146052"/>
                  <a:pt x="239529" y="455"/>
                  <a:pt x="361086" y="2"/>
                </a:cubicBezTo>
                <a:cubicBezTo>
                  <a:pt x="482643" y="-451"/>
                  <a:pt x="697183" y="146053"/>
                  <a:pt x="739365" y="242210"/>
                </a:cubicBezTo>
                <a:cubicBezTo>
                  <a:pt x="781547" y="338367"/>
                  <a:pt x="592408" y="533403"/>
                  <a:pt x="614179" y="57694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/>
          <p:nvPr/>
        </p:nvSpPr>
        <p:spPr>
          <a:xfrm>
            <a:off x="4283862" y="2933856"/>
            <a:ext cx="96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+mn-lt"/>
              </a:rPr>
              <a:t>commit</a:t>
            </a:r>
            <a:endParaRPr lang="en-CA" sz="20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01815" y="3084170"/>
            <a:ext cx="2458617" cy="646331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en-CA" dirty="0" smtClean="0">
                <a:latin typeface="+mn-lt"/>
              </a:rPr>
              <a:t>Single-store optimization:</a:t>
            </a:r>
            <a:r>
              <a:rPr lang="en-CA" dirty="0">
                <a:latin typeface="+mn-lt"/>
              </a:rPr>
              <a:t> </a:t>
            </a:r>
            <a:r>
              <a:rPr lang="en-CA" b="1" dirty="0" smtClean="0">
                <a:latin typeface="+mn-lt"/>
              </a:rPr>
              <a:t>one-phase commit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568" y="3463581"/>
            <a:ext cx="2541457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CA" dirty="0" smtClean="0">
                <a:latin typeface="+mn-lt"/>
              </a:rPr>
              <a:t>Warranties can</a:t>
            </a:r>
            <a:br>
              <a:rPr lang="en-CA" dirty="0" smtClean="0">
                <a:latin typeface="+mn-lt"/>
              </a:rPr>
            </a:br>
            <a:r>
              <a:rPr lang="en-CA" b="1" dirty="0" smtClean="0">
                <a:solidFill>
                  <a:srgbClr val="006600"/>
                </a:solidFill>
                <a:latin typeface="+mn-lt"/>
              </a:rPr>
              <a:t>eliminate read prepares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7555" y="5556394"/>
            <a:ext cx="550987" cy="705598"/>
            <a:chOff x="2757615" y="2201430"/>
            <a:chExt cx="550987" cy="705598"/>
          </a:xfrm>
        </p:grpSpPr>
        <p:sp>
          <p:nvSpPr>
            <p:cNvPr id="46" name="Oval 45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7" name="Content Placeholder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0602" y="2311888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893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7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Using expired warranties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13176"/>
            <a:ext cx="8229600" cy="129554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3377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Storage nodes</a:t>
            </a:r>
            <a:r>
              <a:rPr lang="en-CA" dirty="0" smtClean="0">
                <a:latin typeface="+mn-lt"/>
              </a:rPr>
              <a:t> (stores) store persistent data</a:t>
            </a:r>
            <a:endParaRPr lang="en-CA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5228901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3" name="Group 62"/>
          <p:cNvGrpSpPr/>
          <p:nvPr/>
        </p:nvGrpSpPr>
        <p:grpSpPr>
          <a:xfrm>
            <a:off x="683568" y="5228902"/>
            <a:ext cx="1656184" cy="864096"/>
            <a:chOff x="683568" y="5228902"/>
            <a:chExt cx="1656184" cy="864096"/>
          </a:xfrm>
        </p:grpSpPr>
        <p:sp>
          <p:nvSpPr>
            <p:cNvPr id="6" name="Rounded Rectangle 5"/>
            <p:cNvSpPr/>
            <p:nvPr/>
          </p:nvSpPr>
          <p:spPr>
            <a:xfrm>
              <a:off x="683568" y="5228902"/>
              <a:ext cx="1656184" cy="864096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1015359" y="5556394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08159" y="5390742"/>
            <a:ext cx="977157" cy="540413"/>
            <a:chOff x="2982692" y="5348381"/>
            <a:chExt cx="977157" cy="540413"/>
          </a:xfrm>
        </p:grpSpPr>
        <p:sp>
          <p:nvSpPr>
            <p:cNvPr id="16" name="Oval 15"/>
            <p:cNvSpPr/>
            <p:nvPr/>
          </p:nvSpPr>
          <p:spPr>
            <a:xfrm>
              <a:off x="3192148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2982692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3599849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3396738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45632" y="5228901"/>
            <a:ext cx="1656184" cy="864096"/>
            <a:chOff x="4345632" y="5228901"/>
            <a:chExt cx="1656184" cy="864096"/>
          </a:xfrm>
        </p:grpSpPr>
        <p:sp>
          <p:nvSpPr>
            <p:cNvPr id="9" name="Rounded Rectangle 8"/>
            <p:cNvSpPr/>
            <p:nvPr/>
          </p:nvSpPr>
          <p:spPr>
            <a:xfrm>
              <a:off x="4345632" y="5228901"/>
              <a:ext cx="1656184" cy="864096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4660160" y="5556394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5153276" y="5308989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5308341" y="5524714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7200" y="1605608"/>
            <a:ext cx="8229600" cy="1296000"/>
          </a:xfrm>
          <a:prstGeom prst="rect">
            <a:avLst/>
          </a:prstGeom>
          <a:solidFill>
            <a:srgbClr val="F3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6137" y="1930442"/>
            <a:ext cx="26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Clients</a:t>
            </a:r>
            <a:r>
              <a:rPr lang="en-CA" dirty="0" smtClean="0">
                <a:latin typeface="+mn-lt"/>
              </a:rPr>
              <a:t> compute on </a:t>
            </a:r>
            <a:r>
              <a:rPr lang="en-CA" b="1" dirty="0" smtClean="0">
                <a:latin typeface="+mn-lt"/>
              </a:rPr>
              <a:t>optimistically cached</a:t>
            </a:r>
            <a:r>
              <a:rPr lang="en-CA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CA" dirty="0" smtClean="0">
                <a:latin typeface="+mn-lt"/>
              </a:rPr>
              <a:t>data</a:t>
            </a:r>
            <a:endParaRPr lang="en-CA" dirty="0">
              <a:latin typeface="+mn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514600" y="1821559"/>
            <a:ext cx="1656184" cy="864096"/>
            <a:chOff x="2514600" y="1821559"/>
            <a:chExt cx="1656184" cy="864096"/>
          </a:xfrm>
        </p:grpSpPr>
        <p:sp>
          <p:nvSpPr>
            <p:cNvPr id="24" name="Rounded Rectangle 23"/>
            <p:cNvSpPr/>
            <p:nvPr/>
          </p:nvSpPr>
          <p:spPr>
            <a:xfrm>
              <a:off x="2514600" y="1821559"/>
              <a:ext cx="1656184" cy="864096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>
              <a:off x="3180630" y="1893607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3603645" y="2113422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1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602" y="2311888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3418552" y="3193471"/>
            <a:ext cx="222785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CA" dirty="0" smtClean="0">
                <a:latin typeface="+mn-lt"/>
              </a:rPr>
              <a:t>Expired warranties can be used optimistically</a:t>
            </a:r>
            <a:endParaRPr lang="en-CA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01816" y="3913063"/>
            <a:ext cx="2359678" cy="646331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+mn-lt"/>
              </a:rPr>
              <a:t>Read-only optimization: </a:t>
            </a:r>
            <a:r>
              <a:rPr lang="en-CA" b="1" dirty="0" smtClean="0">
                <a:latin typeface="+mn-lt"/>
              </a:rPr>
              <a:t>zero-phase commit</a:t>
            </a:r>
            <a:endParaRPr lang="en-CA" b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01815" y="3084170"/>
            <a:ext cx="2458617" cy="646331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en-CA" dirty="0" smtClean="0">
                <a:latin typeface="+mn-lt"/>
              </a:rPr>
              <a:t>Single-store optimization:</a:t>
            </a:r>
            <a:r>
              <a:rPr lang="en-CA" dirty="0">
                <a:latin typeface="+mn-lt"/>
              </a:rPr>
              <a:t> </a:t>
            </a:r>
            <a:r>
              <a:rPr lang="en-CA" b="1" dirty="0" smtClean="0">
                <a:latin typeface="+mn-lt"/>
              </a:rPr>
              <a:t>one-phase commit</a:t>
            </a:r>
          </a:p>
        </p:txBody>
      </p:sp>
      <p:sp>
        <p:nvSpPr>
          <p:cNvPr id="39" name="Freeform 38"/>
          <p:cNvSpPr/>
          <p:nvPr/>
        </p:nvSpPr>
        <p:spPr>
          <a:xfrm>
            <a:off x="1559065" y="2688770"/>
            <a:ext cx="1097048" cy="2533991"/>
          </a:xfrm>
          <a:custGeom>
            <a:avLst/>
            <a:gdLst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5893 w 1366607"/>
              <a:gd name="connsiteY0" fmla="*/ 2536372 h 2536372"/>
              <a:gd name="connsiteX1" fmla="*/ 648150 w 1366607"/>
              <a:gd name="connsiteY1" fmla="*/ 1262743 h 2536372"/>
              <a:gd name="connsiteX2" fmla="*/ 1366607 w 1366607"/>
              <a:gd name="connsiteY2" fmla="*/ 0 h 2536372"/>
              <a:gd name="connsiteX0" fmla="*/ 11012 w 1371726"/>
              <a:gd name="connsiteY0" fmla="*/ 2536372 h 2536372"/>
              <a:gd name="connsiteX1" fmla="*/ 402898 w 1371726"/>
              <a:gd name="connsiteY1" fmla="*/ 1055914 h 2536372"/>
              <a:gd name="connsiteX2" fmla="*/ 1371726 w 1371726"/>
              <a:gd name="connsiteY2" fmla="*/ 0 h 2536372"/>
              <a:gd name="connsiteX0" fmla="*/ 95902 w 1097048"/>
              <a:gd name="connsiteY0" fmla="*/ 2533991 h 2533991"/>
              <a:gd name="connsiteX1" fmla="*/ 128220 w 1097048"/>
              <a:gd name="connsiteY1" fmla="*/ 1055914 h 2533991"/>
              <a:gd name="connsiteX2" fmla="*/ 1097048 w 1097048"/>
              <a:gd name="connsiteY2" fmla="*/ 0 h 2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048" h="2533991">
                <a:moveTo>
                  <a:pt x="95902" y="2533991"/>
                </a:moveTo>
                <a:cubicBezTo>
                  <a:pt x="31494" y="2108541"/>
                  <a:pt x="-98566" y="1478643"/>
                  <a:pt x="128220" y="1055914"/>
                </a:cubicBezTo>
                <a:cubicBezTo>
                  <a:pt x="355006" y="633185"/>
                  <a:pt x="944647" y="203199"/>
                  <a:pt x="1097048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TextBox 39"/>
          <p:cNvSpPr txBox="1"/>
          <p:nvPr/>
        </p:nvSpPr>
        <p:spPr>
          <a:xfrm>
            <a:off x="629094" y="3436768"/>
            <a:ext cx="98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>
                <a:latin typeface="+mn-lt"/>
              </a:rPr>
              <a:t>read commit</a:t>
            </a:r>
            <a:endParaRPr lang="en-CA" sz="2000" dirty="0">
              <a:latin typeface="+mn-lt"/>
            </a:endParaRPr>
          </a:p>
        </p:txBody>
      </p:sp>
      <p:sp>
        <p:nvSpPr>
          <p:cNvPr id="36" name="Freeform 35"/>
          <p:cNvSpPr/>
          <p:nvPr/>
        </p:nvSpPr>
        <p:spPr>
          <a:xfrm rot="18471079">
            <a:off x="223881" y="4951513"/>
            <a:ext cx="745522" cy="593275"/>
          </a:xfrm>
          <a:custGeom>
            <a:avLst/>
            <a:gdLst>
              <a:gd name="connsiteX0" fmla="*/ 99517 w 654187"/>
              <a:gd name="connsiteY0" fmla="*/ 479052 h 479052"/>
              <a:gd name="connsiteX1" fmla="*/ 12431 w 654187"/>
              <a:gd name="connsiteY1" fmla="*/ 196023 h 479052"/>
              <a:gd name="connsiteX2" fmla="*/ 339003 w 654187"/>
              <a:gd name="connsiteY2" fmla="*/ 80 h 479052"/>
              <a:gd name="connsiteX3" fmla="*/ 643803 w 654187"/>
              <a:gd name="connsiteY3" fmla="*/ 217794 h 479052"/>
              <a:gd name="connsiteX4" fmla="*/ 600260 w 654187"/>
              <a:gd name="connsiteY4" fmla="*/ 479052 h 479052"/>
              <a:gd name="connsiteX0" fmla="*/ 100061 w 654256"/>
              <a:gd name="connsiteY0" fmla="*/ 576992 h 576992"/>
              <a:gd name="connsiteX1" fmla="*/ 12975 w 654256"/>
              <a:gd name="connsiteY1" fmla="*/ 293963 h 576992"/>
              <a:gd name="connsiteX2" fmla="*/ 347711 w 654256"/>
              <a:gd name="connsiteY2" fmla="*/ 48 h 576992"/>
              <a:gd name="connsiteX3" fmla="*/ 644347 w 654256"/>
              <a:gd name="connsiteY3" fmla="*/ 315734 h 576992"/>
              <a:gd name="connsiteX4" fmla="*/ 600804 w 654256"/>
              <a:gd name="connsiteY4" fmla="*/ 576992 h 576992"/>
              <a:gd name="connsiteX0" fmla="*/ 114640 w 668835"/>
              <a:gd name="connsiteY0" fmla="*/ 577559 h 577559"/>
              <a:gd name="connsiteX1" fmla="*/ 11225 w 668835"/>
              <a:gd name="connsiteY1" fmla="*/ 245544 h 577559"/>
              <a:gd name="connsiteX2" fmla="*/ 362290 w 668835"/>
              <a:gd name="connsiteY2" fmla="*/ 615 h 577559"/>
              <a:gd name="connsiteX3" fmla="*/ 658926 w 668835"/>
              <a:gd name="connsiteY3" fmla="*/ 316301 h 577559"/>
              <a:gd name="connsiteX4" fmla="*/ 615383 w 668835"/>
              <a:gd name="connsiteY4" fmla="*/ 577559 h 577559"/>
              <a:gd name="connsiteX0" fmla="*/ 114640 w 746726"/>
              <a:gd name="connsiteY0" fmla="*/ 576946 h 576946"/>
              <a:gd name="connsiteX1" fmla="*/ 11225 w 746726"/>
              <a:gd name="connsiteY1" fmla="*/ 244931 h 576946"/>
              <a:gd name="connsiteX2" fmla="*/ 362290 w 746726"/>
              <a:gd name="connsiteY2" fmla="*/ 2 h 576946"/>
              <a:gd name="connsiteX3" fmla="*/ 740569 w 746726"/>
              <a:gd name="connsiteY3" fmla="*/ 242210 h 576946"/>
              <a:gd name="connsiteX4" fmla="*/ 615383 w 746726"/>
              <a:gd name="connsiteY4" fmla="*/ 576946 h 576946"/>
              <a:gd name="connsiteX0" fmla="*/ 121600 w 745522"/>
              <a:gd name="connsiteY0" fmla="*/ 593275 h 593275"/>
              <a:gd name="connsiteX1" fmla="*/ 10021 w 745522"/>
              <a:gd name="connsiteY1" fmla="*/ 244931 h 593275"/>
              <a:gd name="connsiteX2" fmla="*/ 361086 w 745522"/>
              <a:gd name="connsiteY2" fmla="*/ 2 h 593275"/>
              <a:gd name="connsiteX3" fmla="*/ 739365 w 745522"/>
              <a:gd name="connsiteY3" fmla="*/ 242210 h 593275"/>
              <a:gd name="connsiteX4" fmla="*/ 614179 w 745522"/>
              <a:gd name="connsiteY4" fmla="*/ 576946 h 59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522" h="593275">
                <a:moveTo>
                  <a:pt x="121600" y="593275"/>
                </a:moveTo>
                <a:cubicBezTo>
                  <a:pt x="58100" y="491675"/>
                  <a:pt x="-29893" y="343810"/>
                  <a:pt x="10021" y="244931"/>
                </a:cubicBezTo>
                <a:cubicBezTo>
                  <a:pt x="49935" y="146052"/>
                  <a:pt x="239529" y="455"/>
                  <a:pt x="361086" y="2"/>
                </a:cubicBezTo>
                <a:cubicBezTo>
                  <a:pt x="482643" y="-451"/>
                  <a:pt x="697183" y="146053"/>
                  <a:pt x="739365" y="242210"/>
                </a:cubicBezTo>
                <a:cubicBezTo>
                  <a:pt x="781547" y="338367"/>
                  <a:pt x="592408" y="533403"/>
                  <a:pt x="614179" y="57694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/>
          <p:nvPr/>
        </p:nvSpPr>
        <p:spPr>
          <a:xfrm>
            <a:off x="104760" y="4258503"/>
            <a:ext cx="1291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+mn-lt"/>
              </a:rPr>
              <a:t>r</a:t>
            </a:r>
            <a:r>
              <a:rPr lang="en-CA" sz="2000" dirty="0" smtClean="0">
                <a:latin typeface="+mn-lt"/>
              </a:rPr>
              <a:t>evalidate</a:t>
            </a:r>
          </a:p>
          <a:p>
            <a:r>
              <a:rPr lang="en-CA" sz="2000" dirty="0" smtClean="0">
                <a:latin typeface="+mn-lt"/>
              </a:rPr>
              <a:t>and extend</a:t>
            </a:r>
            <a:endParaRPr lang="en-CA" sz="2000" dirty="0">
              <a:latin typeface="+mn-lt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746760" y="2688770"/>
            <a:ext cx="1097048" cy="2533991"/>
          </a:xfrm>
          <a:custGeom>
            <a:avLst/>
            <a:gdLst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5893 w 1366607"/>
              <a:gd name="connsiteY0" fmla="*/ 2536372 h 2536372"/>
              <a:gd name="connsiteX1" fmla="*/ 648150 w 1366607"/>
              <a:gd name="connsiteY1" fmla="*/ 1262743 h 2536372"/>
              <a:gd name="connsiteX2" fmla="*/ 1366607 w 1366607"/>
              <a:gd name="connsiteY2" fmla="*/ 0 h 2536372"/>
              <a:gd name="connsiteX0" fmla="*/ 11012 w 1371726"/>
              <a:gd name="connsiteY0" fmla="*/ 2536372 h 2536372"/>
              <a:gd name="connsiteX1" fmla="*/ 402898 w 1371726"/>
              <a:gd name="connsiteY1" fmla="*/ 1055914 h 2536372"/>
              <a:gd name="connsiteX2" fmla="*/ 1371726 w 1371726"/>
              <a:gd name="connsiteY2" fmla="*/ 0 h 2536372"/>
              <a:gd name="connsiteX0" fmla="*/ 95902 w 1097048"/>
              <a:gd name="connsiteY0" fmla="*/ 2533991 h 2533991"/>
              <a:gd name="connsiteX1" fmla="*/ 128220 w 1097048"/>
              <a:gd name="connsiteY1" fmla="*/ 1055914 h 2533991"/>
              <a:gd name="connsiteX2" fmla="*/ 1097048 w 1097048"/>
              <a:gd name="connsiteY2" fmla="*/ 0 h 2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048" h="2533991">
                <a:moveTo>
                  <a:pt x="95902" y="2533991"/>
                </a:moveTo>
                <a:cubicBezTo>
                  <a:pt x="31494" y="2108541"/>
                  <a:pt x="-98566" y="1478643"/>
                  <a:pt x="128220" y="1055914"/>
                </a:cubicBezTo>
                <a:cubicBezTo>
                  <a:pt x="355006" y="633185"/>
                  <a:pt x="944647" y="203199"/>
                  <a:pt x="1097048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/>
          <p:cNvSpPr txBox="1"/>
          <p:nvPr/>
        </p:nvSpPr>
        <p:spPr>
          <a:xfrm>
            <a:off x="2134349" y="3254409"/>
            <a:ext cx="113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>
                <a:latin typeface="+mn-lt"/>
              </a:rPr>
              <a:t>extended warranty</a:t>
            </a:r>
            <a:endParaRPr lang="en-CA" sz="20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40955" y="4154294"/>
            <a:ext cx="325518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CA" dirty="0" smtClean="0">
                <a:latin typeface="+mn-lt"/>
              </a:rPr>
              <a:t>State warranties generalize OCC</a:t>
            </a:r>
          </a:p>
          <a:p>
            <a:r>
              <a:rPr lang="en-CA" dirty="0" smtClean="0">
                <a:latin typeface="+mn-lt"/>
              </a:rPr>
              <a:t>(zero-duration warranties = OCC)</a:t>
            </a:r>
          </a:p>
        </p:txBody>
      </p:sp>
      <p:sp>
        <p:nvSpPr>
          <p:cNvPr id="48" name="Oval 47"/>
          <p:cNvSpPr/>
          <p:nvPr/>
        </p:nvSpPr>
        <p:spPr>
          <a:xfrm>
            <a:off x="1677555" y="5556394"/>
            <a:ext cx="360000" cy="360000"/>
          </a:xfrm>
          <a:prstGeom prst="ellipse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9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542" y="5666852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542" y="5666852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542" y="5666852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31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07407E-6 L -0.01858 -0.16274 L -0.0224 -0.24723 L -0.0132 -0.31297 L 0.02222 -0.38102 L 0.1184 -0.48889 " pathEditMode="relative" rAng="0" ptsTypes="AAAA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36" grpId="0" animBg="1"/>
      <p:bldP spid="37" grpId="0"/>
      <p:bldP spid="38" grpId="0" animBg="1"/>
      <p:bldP spid="42" grpId="0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Warranties are related to read leases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Leases </a:t>
            </a:r>
            <a:r>
              <a:rPr lang="en-CA" sz="2400" dirty="0" smtClean="0"/>
              <a:t>[GC89]</a:t>
            </a:r>
            <a:r>
              <a:rPr lang="en-CA" dirty="0" smtClean="0"/>
              <a:t> give time-limited </a:t>
            </a:r>
            <a:r>
              <a:rPr lang="en-CA" b="1" dirty="0" smtClean="0">
                <a:solidFill>
                  <a:srgbClr val="006600"/>
                </a:solidFill>
              </a:rPr>
              <a:t>rights</a:t>
            </a:r>
            <a:r>
              <a:rPr lang="en-CA" dirty="0" smtClean="0"/>
              <a:t> to resources</a:t>
            </a:r>
          </a:p>
          <a:p>
            <a:pPr lvl="1"/>
            <a:r>
              <a:rPr lang="en-CA" dirty="0" smtClean="0"/>
              <a:t>e.g., </a:t>
            </a:r>
            <a:r>
              <a:rPr lang="en-CA" dirty="0"/>
              <a:t>use IP </a:t>
            </a:r>
            <a:r>
              <a:rPr lang="en-CA" dirty="0" smtClean="0"/>
              <a:t>address, read object, write object</a:t>
            </a:r>
          </a:p>
          <a:p>
            <a:pPr lvl="1"/>
            <a:r>
              <a:rPr lang="en-CA" dirty="0" smtClean="0"/>
              <a:t>Must have lease to perform corresponding action</a:t>
            </a:r>
          </a:p>
          <a:p>
            <a:pPr lvl="2"/>
            <a:r>
              <a:rPr lang="en-CA" dirty="0" smtClean="0"/>
              <a:t>Can relinquish lease when no longer needed</a:t>
            </a:r>
          </a:p>
          <a:p>
            <a:pPr lvl="1"/>
            <a:r>
              <a:rPr lang="en-CA" dirty="0" smtClean="0"/>
              <a:t>Allow outsourcing of consistency to clients</a:t>
            </a:r>
          </a:p>
          <a:p>
            <a:r>
              <a:rPr lang="en-CA" dirty="0" smtClean="0"/>
              <a:t>Warranties: a shift in perspective</a:t>
            </a:r>
          </a:p>
          <a:p>
            <a:pPr lvl="1"/>
            <a:r>
              <a:rPr lang="en-CA" dirty="0" smtClean="0"/>
              <a:t>Time-limited </a:t>
            </a:r>
            <a:r>
              <a:rPr lang="en-CA" b="1" dirty="0" smtClean="0">
                <a:solidFill>
                  <a:srgbClr val="006600"/>
                </a:solidFill>
              </a:rPr>
              <a:t>assertions</a:t>
            </a:r>
            <a:r>
              <a:rPr lang="en-CA" dirty="0" smtClean="0"/>
              <a:t>: “What’s true in the system?”</a:t>
            </a:r>
          </a:p>
          <a:p>
            <a:pPr lvl="1"/>
            <a:r>
              <a:rPr lang="en-CA" dirty="0" smtClean="0"/>
              <a:t>Some overlap: state warranties similar to read leases</a:t>
            </a:r>
          </a:p>
          <a:p>
            <a:pPr lvl="1"/>
            <a:r>
              <a:rPr lang="en-CA" dirty="0" smtClean="0"/>
              <a:t>Naturally generalize to computation warranties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 anchor="ctr"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64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Memoized</a:t>
            </a:r>
            <a:r>
              <a:rPr lang="en-CA" dirty="0" smtClean="0"/>
              <a:t> 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One lightweight way to present computation warranties in language</a:t>
            </a:r>
          </a:p>
          <a:p>
            <a:pPr lvl="1"/>
            <a:r>
              <a:rPr lang="en-CA" dirty="0" smtClean="0"/>
              <a:t>e.g., extend Java: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397484" y="4860662"/>
            <a:ext cx="4129593" cy="1015663"/>
            <a:chOff x="4397484" y="4860662"/>
            <a:chExt cx="4129593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5739839" y="4860662"/>
              <a:ext cx="2787238" cy="101566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solidFill>
                    <a:srgbClr val="4F81BD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for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(Flight f : flights)</a:t>
              </a:r>
            </a:p>
            <a:p>
              <a:r>
                <a:rPr lang="en-CA" sz="2000" dirty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</a:t>
              </a:r>
              <a:r>
                <a:rPr lang="en-CA" sz="2000" dirty="0" smtClean="0">
                  <a:solidFill>
                    <a:srgbClr val="4F81BD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if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(</a:t>
              </a:r>
              <a:r>
                <a:rPr lang="en-CA" sz="2000" dirty="0" err="1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f.seatsAvail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(AISLE, 3))</a:t>
              </a:r>
            </a:p>
            <a:p>
              <a:r>
                <a:rPr lang="en-CA" sz="2000" dirty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  </a:t>
              </a:r>
              <a:r>
                <a:rPr lang="en-CA" sz="2000" dirty="0" err="1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displayFlights.add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(f);</a:t>
              </a:r>
              <a:endParaRPr lang="en-CA" sz="2000" dirty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97484" y="5080187"/>
              <a:ext cx="1342355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CA" sz="1600" dirty="0" smtClean="0">
                  <a:latin typeface="+mn-lt"/>
                </a:rPr>
                <a:t>Client code</a:t>
              </a:r>
            </a:p>
            <a:p>
              <a:pPr algn="r"/>
              <a:r>
                <a:rPr lang="en-CA" sz="1600" dirty="0" smtClean="0">
                  <a:latin typeface="+mn-lt"/>
                </a:rPr>
                <a:t>(ordinary Java)</a:t>
              </a:r>
              <a:endParaRPr lang="en-CA" sz="1600" dirty="0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4683" y="2661564"/>
            <a:ext cx="28279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 err="1">
                <a:solidFill>
                  <a:srgbClr val="4F81BD"/>
                </a:solidFill>
                <a:latin typeface="Calibri" panose="020F0502020204030204" pitchFamily="34" charset="0"/>
              </a:rPr>
              <a:t>memoized</a:t>
            </a:r>
            <a:r>
              <a:rPr lang="en-CA" dirty="0">
                <a:latin typeface="+mn-lt"/>
              </a:rPr>
              <a:t> = issue </a:t>
            </a:r>
            <a:r>
              <a:rPr lang="en-CA" dirty="0" smtClean="0">
                <a:latin typeface="+mn-lt"/>
              </a:rPr>
              <a:t>warranties</a:t>
            </a:r>
          </a:p>
          <a:p>
            <a:r>
              <a:rPr lang="en-CA" dirty="0" smtClean="0">
                <a:latin typeface="+mn-lt"/>
              </a:rPr>
              <a:t>	   on </a:t>
            </a:r>
            <a:r>
              <a:rPr lang="en-CA" dirty="0">
                <a:latin typeface="+mn-lt"/>
              </a:rPr>
              <a:t>method result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59632" y="3576447"/>
            <a:ext cx="6329425" cy="1015663"/>
            <a:chOff x="1259632" y="3704505"/>
            <a:chExt cx="6329425" cy="1015663"/>
          </a:xfrm>
        </p:grpSpPr>
        <p:sp>
          <p:nvSpPr>
            <p:cNvPr id="13" name="TextBox 12"/>
            <p:cNvSpPr txBox="1"/>
            <p:nvPr/>
          </p:nvSpPr>
          <p:spPr>
            <a:xfrm>
              <a:off x="2335118" y="3704505"/>
              <a:ext cx="5253939" cy="101566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2000" dirty="0" err="1" smtClean="0">
                  <a:solidFill>
                    <a:srgbClr val="4F81BD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memoized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</a:t>
              </a:r>
              <a:r>
                <a:rPr lang="en-CA" sz="2000" dirty="0" err="1" smtClean="0">
                  <a:solidFill>
                    <a:srgbClr val="267426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boolean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</a:t>
              </a:r>
              <a:r>
                <a:rPr lang="en-CA" sz="2000" dirty="0" err="1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seatsAvail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(</a:t>
              </a:r>
              <a:r>
                <a:rPr lang="en-CA" sz="2000" dirty="0" err="1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SeatType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t, </a:t>
              </a:r>
              <a:r>
                <a:rPr lang="en-CA" sz="2000" dirty="0" err="1" smtClean="0">
                  <a:solidFill>
                    <a:srgbClr val="267426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int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n) {</a:t>
              </a:r>
            </a:p>
            <a:p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 </a:t>
              </a:r>
              <a:r>
                <a:rPr lang="en-CA" sz="2000" dirty="0" smtClean="0">
                  <a:solidFill>
                    <a:srgbClr val="4F81BD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return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 </a:t>
              </a:r>
              <a:r>
                <a:rPr lang="en-CA" sz="2000" dirty="0" err="1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seatsAvail</a:t>
              </a:r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(t) &gt;= n;</a:t>
              </a:r>
            </a:p>
            <a:p>
              <a:r>
                <a:rPr lang="en-CA" sz="2000" dirty="0" smtClean="0">
                  <a:solidFill>
                    <a:srgbClr val="262673"/>
                  </a:solidFill>
                  <a:latin typeface="Calibri" panose="020F0502020204030204" pitchFamily="34" charset="0"/>
                  <a:cs typeface="Courier New" panose="02070309020205020404" pitchFamily="49" charset="0"/>
                </a:rPr>
                <a:t>}</a:t>
              </a:r>
              <a:endParaRPr lang="en-CA" sz="2000" dirty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59632" y="3796837"/>
              <a:ext cx="1075486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CA" sz="1600" dirty="0" err="1" smtClean="0">
                  <a:latin typeface="+mn-lt"/>
                </a:rPr>
                <a:t>Memoized</a:t>
              </a:r>
              <a:endParaRPr lang="en-CA" sz="1600" dirty="0">
                <a:latin typeface="+mn-lt"/>
              </a:endParaRPr>
            </a:p>
            <a:p>
              <a:pPr algn="r"/>
              <a:r>
                <a:rPr lang="en-CA" sz="1600" dirty="0" smtClean="0">
                  <a:latin typeface="+mn-lt"/>
                </a:rPr>
                <a:t>method</a:t>
              </a:r>
            </a:p>
            <a:p>
              <a:pPr algn="r"/>
              <a:r>
                <a:rPr lang="en-CA" sz="1600" dirty="0" smtClean="0">
                  <a:latin typeface="+mn-lt"/>
                </a:rPr>
                <a:t>declaration</a:t>
              </a:r>
              <a:endParaRPr lang="en-CA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478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Using computation warranties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275129" y="2702175"/>
            <a:ext cx="3409900" cy="1115376"/>
            <a:chOff x="5522434" y="2684271"/>
            <a:chExt cx="3409900" cy="1115376"/>
          </a:xfrm>
        </p:grpSpPr>
        <p:sp>
          <p:nvSpPr>
            <p:cNvPr id="35" name="Cloud Callout 34"/>
            <p:cNvSpPr/>
            <p:nvPr/>
          </p:nvSpPr>
          <p:spPr>
            <a:xfrm>
              <a:off x="5522434" y="2684271"/>
              <a:ext cx="3409900" cy="1115376"/>
            </a:xfrm>
            <a:prstGeom prst="cloudCallout">
              <a:avLst>
                <a:gd name="adj1" fmla="val -61932"/>
                <a:gd name="adj2" fmla="val -31847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87939" y="3140968"/>
              <a:ext cx="349696" cy="301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39839" y="3217835"/>
              <a:ext cx="349696" cy="301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5012" y="3081266"/>
            <a:ext cx="25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latin typeface="Calibri" panose="020F0502020204030204" pitchFamily="34" charset="0"/>
              </a:rPr>
              <a:t>f.seatsAvail</a:t>
            </a:r>
            <a:r>
              <a:rPr lang="en-CA" dirty="0" smtClean="0">
                <a:latin typeface="Calibri" panose="020F0502020204030204" pitchFamily="34" charset="0"/>
              </a:rPr>
              <a:t>(AISLE, 3) == </a:t>
            </a:r>
            <a:r>
              <a:rPr lang="en-CA" dirty="0">
                <a:latin typeface="Calibri" panose="020F0502020204030204" pitchFamily="34" charset="0"/>
              </a:rPr>
              <a:t>?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5095" y="2251210"/>
            <a:ext cx="4253407" cy="1132910"/>
            <a:chOff x="1457910" y="1687152"/>
            <a:chExt cx="4253407" cy="1132910"/>
          </a:xfrm>
        </p:grpSpPr>
        <p:sp>
          <p:nvSpPr>
            <p:cNvPr id="23" name="TextBox 22"/>
            <p:cNvSpPr txBox="1"/>
            <p:nvPr/>
          </p:nvSpPr>
          <p:spPr>
            <a:xfrm>
              <a:off x="1457910" y="2068941"/>
              <a:ext cx="766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dirty="0" smtClean="0">
                  <a:latin typeface="+mn-lt"/>
                </a:rPr>
                <a:t>Client</a:t>
              </a:r>
              <a:endParaRPr lang="en-CA" dirty="0">
                <a:latin typeface="+mn-lt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224101" y="1687152"/>
              <a:ext cx="3487216" cy="1132910"/>
              <a:chOff x="2224101" y="1687152"/>
              <a:chExt cx="3487216" cy="113291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224101" y="1687152"/>
                <a:ext cx="3487216" cy="1132910"/>
              </a:xfrm>
              <a:prstGeom prst="roundRect">
                <a:avLst/>
              </a:prstGeom>
              <a:solidFill>
                <a:srgbClr val="FFFFCC"/>
              </a:solidFill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3457270" y="1882770"/>
                <a:ext cx="1206030" cy="667823"/>
                <a:chOff x="3457270" y="1882770"/>
                <a:chExt cx="1206030" cy="667823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457270" y="2190593"/>
                  <a:ext cx="360000" cy="3600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880285" y="1882770"/>
                  <a:ext cx="360000" cy="360000"/>
                </a:xfrm>
                <a:prstGeom prst="ellipse">
                  <a:avLst/>
                </a:prstGeom>
                <a:solidFill>
                  <a:srgbClr val="4FBD81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303300" y="2102585"/>
                  <a:ext cx="360000" cy="360000"/>
                </a:xfrm>
                <a:prstGeom prst="ellipse">
                  <a:avLst/>
                </a:prstGeom>
                <a:solidFill>
                  <a:srgbClr val="BD4F4F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1352834" y="2599274"/>
            <a:ext cx="3244120" cy="595140"/>
            <a:chOff x="4427984" y="3017335"/>
            <a:chExt cx="3244120" cy="595140"/>
          </a:xfrm>
        </p:grpSpPr>
        <p:sp>
          <p:nvSpPr>
            <p:cNvPr id="31" name="Rounded Rectangle 30"/>
            <p:cNvSpPr/>
            <p:nvPr/>
          </p:nvSpPr>
          <p:spPr>
            <a:xfrm>
              <a:off x="4644008" y="3028572"/>
              <a:ext cx="3028096" cy="4001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CA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f.seatsAvail</a:t>
              </a:r>
              <a:r>
                <a:rPr lang="en-CA" dirty="0">
                  <a:solidFill>
                    <a:schemeClr val="tx1"/>
                  </a:solidFill>
                  <a:latin typeface="Calibri" panose="020F0502020204030204" pitchFamily="34" charset="0"/>
                </a:rPr>
                <a:t>(AISLE, 3) == </a:t>
              </a:r>
              <a:r>
                <a:rPr lang="en-CA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true</a:t>
              </a:r>
              <a:endParaRPr lang="en-CA" b="1" dirty="0">
                <a:solidFill>
                  <a:srgbClr val="0066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6" name="Content Placeholder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7984" y="3017335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561077" y="4518184"/>
            <a:ext cx="4157425" cy="1134000"/>
            <a:chOff x="1553892" y="5085184"/>
            <a:chExt cx="4157425" cy="1134000"/>
          </a:xfrm>
        </p:grpSpPr>
        <p:sp>
          <p:nvSpPr>
            <p:cNvPr id="8" name="TextBox 7"/>
            <p:cNvSpPr txBox="1"/>
            <p:nvPr/>
          </p:nvSpPr>
          <p:spPr>
            <a:xfrm>
              <a:off x="1553892" y="5467518"/>
              <a:ext cx="670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dirty="0" smtClean="0">
                  <a:latin typeface="+mn-lt"/>
                </a:rPr>
                <a:t>Store</a:t>
              </a:r>
              <a:endParaRPr lang="en-CA" dirty="0">
                <a:latin typeface="+mn-lt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224101" y="5085184"/>
              <a:ext cx="3487216" cy="1134000"/>
              <a:chOff x="2224101" y="5085184"/>
              <a:chExt cx="3487216" cy="1134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224101" y="5085184"/>
                <a:ext cx="3487216" cy="1134000"/>
              </a:xfrm>
              <a:prstGeom prst="roundRect">
                <a:avLst/>
              </a:prstGeom>
              <a:solidFill>
                <a:schemeClr val="accent5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92607" y="5386230"/>
                <a:ext cx="977157" cy="540413"/>
                <a:chOff x="2191999" y="5348381"/>
                <a:chExt cx="977157" cy="540413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2401455" y="5348381"/>
                  <a:ext cx="360000" cy="360000"/>
                </a:xfrm>
                <a:prstGeom prst="ellipse">
                  <a:avLst/>
                </a:prstGeom>
                <a:solidFill>
                  <a:srgbClr val="4FBD81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2191999" y="5528794"/>
                  <a:ext cx="360000" cy="360000"/>
                </a:xfrm>
                <a:prstGeom prst="ellipse">
                  <a:avLst/>
                </a:prstGeom>
                <a:solidFill>
                  <a:srgbClr val="4FBD81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809156" y="5348381"/>
                  <a:ext cx="360000" cy="360000"/>
                </a:xfrm>
                <a:prstGeom prst="ellipse">
                  <a:avLst/>
                </a:prstGeom>
                <a:solidFill>
                  <a:srgbClr val="4FBD81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2606045" y="5528794"/>
                  <a:ext cx="360000" cy="360000"/>
                </a:xfrm>
                <a:prstGeom prst="ellipse">
                  <a:avLst/>
                </a:prstGeom>
                <a:solidFill>
                  <a:srgbClr val="4FBD81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1352834" y="4872293"/>
            <a:ext cx="3244120" cy="595140"/>
            <a:chOff x="4427984" y="3017335"/>
            <a:chExt cx="3244120" cy="595140"/>
          </a:xfrm>
        </p:grpSpPr>
        <p:sp>
          <p:nvSpPr>
            <p:cNvPr id="57" name="Rounded Rectangle 56"/>
            <p:cNvSpPr/>
            <p:nvPr/>
          </p:nvSpPr>
          <p:spPr>
            <a:xfrm>
              <a:off x="4644008" y="3028572"/>
              <a:ext cx="3028096" cy="4001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CA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f.seatsAvail</a:t>
              </a:r>
              <a:r>
                <a:rPr lang="en-CA" dirty="0">
                  <a:solidFill>
                    <a:schemeClr val="tx1"/>
                  </a:solidFill>
                  <a:latin typeface="Calibri" panose="020F0502020204030204" pitchFamily="34" charset="0"/>
                </a:rPr>
                <a:t>(AISLE, 3) == </a:t>
              </a:r>
              <a:r>
                <a:rPr lang="en-CA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true</a:t>
              </a:r>
              <a:endParaRPr lang="en-CA" b="1" dirty="0">
                <a:solidFill>
                  <a:srgbClr val="0066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8" name="Content Placeholder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7984" y="3017335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4052392" y="2636912"/>
            <a:ext cx="473455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CA" b="1" dirty="0">
                <a:solidFill>
                  <a:srgbClr val="006600"/>
                </a:solidFill>
                <a:latin typeface="Calibri" panose="020F0502020204030204" pitchFamily="34" charset="0"/>
              </a:rPr>
              <a:t>true</a:t>
            </a:r>
            <a:endParaRPr lang="en-CA" b="1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9839" y="4860662"/>
            <a:ext cx="2787238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4F81BD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for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(Flight f : flights)</a:t>
            </a:r>
          </a:p>
          <a:p>
            <a:r>
              <a:rPr lang="en-CA" sz="2000" dirty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CA" sz="2000" dirty="0" smtClean="0">
                <a:solidFill>
                  <a:srgbClr val="4F81BD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if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(</a:t>
            </a:r>
            <a:r>
              <a:rPr lang="en-CA" sz="2000" dirty="0" err="1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f.seatsAvail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(AISLE, 3))</a:t>
            </a:r>
          </a:p>
          <a:p>
            <a:r>
              <a:rPr lang="en-CA" sz="2000" dirty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CA" sz="2000" dirty="0" err="1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displayFlights.add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(f);</a:t>
            </a:r>
            <a:endParaRPr lang="en-CA" sz="2000" dirty="0">
              <a:solidFill>
                <a:srgbClr val="262673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41475 0.0659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Proposing computation warranties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275129" y="2702175"/>
            <a:ext cx="3409900" cy="1115376"/>
            <a:chOff x="5522434" y="2684271"/>
            <a:chExt cx="3409900" cy="1115376"/>
          </a:xfrm>
        </p:grpSpPr>
        <p:sp>
          <p:nvSpPr>
            <p:cNvPr id="35" name="Cloud Callout 34"/>
            <p:cNvSpPr/>
            <p:nvPr/>
          </p:nvSpPr>
          <p:spPr>
            <a:xfrm>
              <a:off x="5522434" y="2684271"/>
              <a:ext cx="3409900" cy="1115376"/>
            </a:xfrm>
            <a:prstGeom prst="cloudCallout">
              <a:avLst>
                <a:gd name="adj1" fmla="val -61932"/>
                <a:gd name="adj2" fmla="val -31847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87939" y="3140968"/>
              <a:ext cx="349696" cy="301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39839" y="3217835"/>
              <a:ext cx="349696" cy="301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5012" y="3081266"/>
            <a:ext cx="25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latin typeface="Calibri" panose="020F0502020204030204" pitchFamily="34" charset="0"/>
              </a:rPr>
              <a:t>f.seatsAvail</a:t>
            </a:r>
            <a:r>
              <a:rPr lang="en-CA" dirty="0" smtClean="0">
                <a:latin typeface="Calibri" panose="020F0502020204030204" pitchFamily="34" charset="0"/>
              </a:rPr>
              <a:t>(AISLE, 3) == </a:t>
            </a:r>
            <a:r>
              <a:rPr lang="en-CA" dirty="0">
                <a:latin typeface="Calibri" panose="020F0502020204030204" pitchFamily="34" charset="0"/>
              </a:rPr>
              <a:t>?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5095" y="2251210"/>
            <a:ext cx="4253407" cy="1132910"/>
            <a:chOff x="1457910" y="1687152"/>
            <a:chExt cx="4253407" cy="1132910"/>
          </a:xfrm>
        </p:grpSpPr>
        <p:sp>
          <p:nvSpPr>
            <p:cNvPr id="23" name="TextBox 22"/>
            <p:cNvSpPr txBox="1"/>
            <p:nvPr/>
          </p:nvSpPr>
          <p:spPr>
            <a:xfrm>
              <a:off x="1457910" y="2068941"/>
              <a:ext cx="766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dirty="0" smtClean="0">
                  <a:latin typeface="+mn-lt"/>
                </a:rPr>
                <a:t>Client</a:t>
              </a:r>
              <a:endParaRPr lang="en-CA" dirty="0">
                <a:latin typeface="+mn-lt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224101" y="1687152"/>
              <a:ext cx="3487216" cy="1132910"/>
              <a:chOff x="2224101" y="1687152"/>
              <a:chExt cx="3487216" cy="113291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224101" y="1687152"/>
                <a:ext cx="3487216" cy="1132910"/>
              </a:xfrm>
              <a:prstGeom prst="roundRect">
                <a:avLst/>
              </a:prstGeom>
              <a:solidFill>
                <a:srgbClr val="FFFFCC"/>
              </a:solidFill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3457270" y="1882770"/>
                <a:ext cx="1206030" cy="667823"/>
                <a:chOff x="3457270" y="1882770"/>
                <a:chExt cx="1206030" cy="667823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457270" y="2190593"/>
                  <a:ext cx="360000" cy="3600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880285" y="1882770"/>
                  <a:ext cx="360000" cy="360000"/>
                </a:xfrm>
                <a:prstGeom prst="ellipse">
                  <a:avLst/>
                </a:prstGeom>
                <a:solidFill>
                  <a:srgbClr val="4FBD81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303300" y="2102585"/>
                  <a:ext cx="360000" cy="360000"/>
                </a:xfrm>
                <a:prstGeom prst="ellipse">
                  <a:avLst/>
                </a:prstGeom>
                <a:solidFill>
                  <a:srgbClr val="BD4F4F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60" name="Group 59"/>
          <p:cNvGrpSpPr/>
          <p:nvPr/>
        </p:nvGrpSpPr>
        <p:grpSpPr>
          <a:xfrm>
            <a:off x="561077" y="4518184"/>
            <a:ext cx="4157425" cy="1134000"/>
            <a:chOff x="1553892" y="5085184"/>
            <a:chExt cx="4157425" cy="1134000"/>
          </a:xfrm>
        </p:grpSpPr>
        <p:sp>
          <p:nvSpPr>
            <p:cNvPr id="8" name="TextBox 7"/>
            <p:cNvSpPr txBox="1"/>
            <p:nvPr/>
          </p:nvSpPr>
          <p:spPr>
            <a:xfrm>
              <a:off x="1553892" y="5467518"/>
              <a:ext cx="670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dirty="0" smtClean="0">
                  <a:latin typeface="+mn-lt"/>
                </a:rPr>
                <a:t>Store</a:t>
              </a:r>
              <a:endParaRPr lang="en-CA" dirty="0">
                <a:latin typeface="+mn-lt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224101" y="5085184"/>
              <a:ext cx="3487216" cy="1134000"/>
              <a:chOff x="2224101" y="5085184"/>
              <a:chExt cx="3487216" cy="1134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224101" y="5085184"/>
                <a:ext cx="3487216" cy="1134000"/>
              </a:xfrm>
              <a:prstGeom prst="roundRect">
                <a:avLst/>
              </a:prstGeom>
              <a:solidFill>
                <a:schemeClr val="accent5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92607" y="5386230"/>
                <a:ext cx="977157" cy="540413"/>
                <a:chOff x="2191999" y="5348381"/>
                <a:chExt cx="977157" cy="540413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2401455" y="5348381"/>
                  <a:ext cx="360000" cy="360000"/>
                </a:xfrm>
                <a:prstGeom prst="ellipse">
                  <a:avLst/>
                </a:prstGeom>
                <a:solidFill>
                  <a:srgbClr val="4FBD81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2191999" y="5528794"/>
                  <a:ext cx="360000" cy="360000"/>
                </a:xfrm>
                <a:prstGeom prst="ellipse">
                  <a:avLst/>
                </a:prstGeom>
                <a:solidFill>
                  <a:srgbClr val="4FBD81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809156" y="5348381"/>
                  <a:ext cx="360000" cy="360000"/>
                </a:xfrm>
                <a:prstGeom prst="ellipse">
                  <a:avLst/>
                </a:prstGeom>
                <a:solidFill>
                  <a:srgbClr val="4FBD81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2606045" y="5528794"/>
                  <a:ext cx="360000" cy="360000"/>
                </a:xfrm>
                <a:prstGeom prst="ellipse">
                  <a:avLst/>
                </a:prstGeom>
                <a:solidFill>
                  <a:srgbClr val="4FBD81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80000" h="180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sp>
        <p:nvSpPr>
          <p:cNvPr id="7" name="Rectangle 6"/>
          <p:cNvSpPr/>
          <p:nvPr/>
        </p:nvSpPr>
        <p:spPr>
          <a:xfrm>
            <a:off x="7845549" y="3087513"/>
            <a:ext cx="473455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CA" b="1" dirty="0">
                <a:solidFill>
                  <a:srgbClr val="006600"/>
                </a:solidFill>
                <a:latin typeface="Calibri" panose="020F0502020204030204" pitchFamily="34" charset="0"/>
              </a:rPr>
              <a:t>true</a:t>
            </a:r>
            <a:endParaRPr lang="en-CA" b="1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4398" y="3090389"/>
            <a:ext cx="2724583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en-CA" dirty="0" err="1">
                <a:latin typeface="Calibri" panose="020F0502020204030204" pitchFamily="34" charset="0"/>
              </a:rPr>
              <a:t>f.seatsAvail</a:t>
            </a:r>
            <a:r>
              <a:rPr lang="en-CA" dirty="0">
                <a:latin typeface="Calibri" panose="020F0502020204030204" pitchFamily="34" charset="0"/>
              </a:rPr>
              <a:t>(AISLE, 3) == </a:t>
            </a:r>
            <a:r>
              <a:rPr lang="en-CA" b="1" dirty="0">
                <a:solidFill>
                  <a:srgbClr val="006600"/>
                </a:solidFill>
                <a:latin typeface="Calibri" panose="020F0502020204030204" pitchFamily="34" charset="0"/>
              </a:rPr>
              <a:t>true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52834" y="2599274"/>
            <a:ext cx="3244120" cy="595140"/>
            <a:chOff x="4427984" y="3017335"/>
            <a:chExt cx="3244120" cy="595140"/>
          </a:xfrm>
        </p:grpSpPr>
        <p:sp>
          <p:nvSpPr>
            <p:cNvPr id="31" name="Rounded Rectangle 30"/>
            <p:cNvSpPr/>
            <p:nvPr/>
          </p:nvSpPr>
          <p:spPr>
            <a:xfrm>
              <a:off x="4644008" y="3028572"/>
              <a:ext cx="3028096" cy="4001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CA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f.seatsAvail</a:t>
              </a:r>
              <a:r>
                <a:rPr lang="en-CA" dirty="0">
                  <a:solidFill>
                    <a:schemeClr val="tx1"/>
                  </a:solidFill>
                  <a:latin typeface="Calibri" panose="020F0502020204030204" pitchFamily="34" charset="0"/>
                </a:rPr>
                <a:t>(AISLE, 3) == </a:t>
              </a:r>
              <a:r>
                <a:rPr lang="en-CA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true</a:t>
              </a:r>
              <a:endParaRPr lang="en-CA" b="1" dirty="0">
                <a:solidFill>
                  <a:srgbClr val="0066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6" name="Content Placeholder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7984" y="3017335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Group 55"/>
          <p:cNvGrpSpPr/>
          <p:nvPr/>
        </p:nvGrpSpPr>
        <p:grpSpPr>
          <a:xfrm>
            <a:off x="1352834" y="4872293"/>
            <a:ext cx="3244120" cy="595140"/>
            <a:chOff x="4427984" y="3017335"/>
            <a:chExt cx="3244120" cy="595140"/>
          </a:xfrm>
        </p:grpSpPr>
        <p:sp>
          <p:nvSpPr>
            <p:cNvPr id="57" name="Rounded Rectangle 56"/>
            <p:cNvSpPr/>
            <p:nvPr/>
          </p:nvSpPr>
          <p:spPr>
            <a:xfrm>
              <a:off x="4644008" y="3028572"/>
              <a:ext cx="3028096" cy="4001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CA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f.seatsAvail</a:t>
              </a:r>
              <a:r>
                <a:rPr lang="en-CA" dirty="0">
                  <a:solidFill>
                    <a:schemeClr val="tx1"/>
                  </a:solidFill>
                  <a:latin typeface="Calibri" panose="020F0502020204030204" pitchFamily="34" charset="0"/>
                </a:rPr>
                <a:t>(AISLE, 3) ==</a:t>
              </a:r>
              <a:r>
                <a:rPr lang="en-CA" b="1" dirty="0">
                  <a:solidFill>
                    <a:srgbClr val="006600"/>
                  </a:solidFill>
                  <a:latin typeface="Calibri" panose="020F0502020204030204" pitchFamily="34" charset="0"/>
                </a:rPr>
                <a:t> </a:t>
              </a:r>
              <a:r>
                <a:rPr lang="en-CA" b="1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true</a:t>
              </a:r>
              <a:endParaRPr lang="en-CA" b="1" dirty="0">
                <a:solidFill>
                  <a:srgbClr val="0066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8" name="Content Placeholder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7984" y="3017335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Straight Arrow Connector 10"/>
          <p:cNvCxnSpPr>
            <a:stCxn id="24" idx="2"/>
            <a:endCxn id="6" idx="0"/>
          </p:cNvCxnSpPr>
          <p:nvPr/>
        </p:nvCxnSpPr>
        <p:spPr>
          <a:xfrm>
            <a:off x="2974894" y="3384120"/>
            <a:ext cx="0" cy="113406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3123" y="3760597"/>
            <a:ext cx="96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+mn-lt"/>
              </a:rPr>
              <a:t>commit</a:t>
            </a:r>
            <a:endParaRPr lang="en-CA" sz="2000" dirty="0">
              <a:latin typeface="+mn-lt"/>
            </a:endParaRPr>
          </a:p>
        </p:txBody>
      </p:sp>
      <p:pic>
        <p:nvPicPr>
          <p:cNvPr id="37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834" y="4872293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5739839" y="4860662"/>
            <a:ext cx="2787238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4F81BD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for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(Flight f : flights)</a:t>
            </a:r>
          </a:p>
          <a:p>
            <a:r>
              <a:rPr lang="en-CA" sz="2000" dirty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CA" sz="2000" dirty="0" smtClean="0">
                <a:solidFill>
                  <a:srgbClr val="4F81BD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if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(</a:t>
            </a:r>
            <a:r>
              <a:rPr lang="en-CA" sz="2000" dirty="0" err="1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f.seatsAvail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(AISLE, 3))</a:t>
            </a:r>
          </a:p>
          <a:p>
            <a:r>
              <a:rPr lang="en-CA" sz="2000" dirty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CA" sz="2000" dirty="0" err="1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displayFlights.add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(f);</a:t>
            </a:r>
            <a:endParaRPr lang="en-CA" sz="2000" dirty="0">
              <a:solidFill>
                <a:srgbClr val="262673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4151 -0.0655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33125 L -0.00018 -0.0004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9" grpId="1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Warranty dependencies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Computation warranties can depend on other warranties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9268" y="3256557"/>
            <a:ext cx="2448272" cy="163121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memoized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</a:rPr>
              <a:t> </a:t>
            </a:r>
            <a:r>
              <a:rPr lang="en-CA" sz="2000" dirty="0" err="1" smtClean="0">
                <a:solidFill>
                  <a:srgbClr val="267426"/>
                </a:solidFill>
                <a:latin typeface="Calibri" panose="020F0502020204030204" pitchFamily="34" charset="0"/>
              </a:rPr>
              <a:t>int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</a:rPr>
              <a:t> f() {</a:t>
            </a:r>
          </a:p>
          <a:p>
            <a:r>
              <a:rPr lang="en-CA" sz="2000" dirty="0">
                <a:solidFill>
                  <a:srgbClr val="262673"/>
                </a:solidFill>
                <a:latin typeface="Calibri" panose="020F0502020204030204" pitchFamily="34" charset="0"/>
              </a:rPr>
              <a:t> 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</a:rPr>
              <a:t> </a:t>
            </a:r>
            <a:r>
              <a:rPr lang="en-CA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return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</a:rPr>
              <a:t> g() + 1;</a:t>
            </a:r>
          </a:p>
          <a:p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</a:rPr>
              <a:t>}</a:t>
            </a:r>
          </a:p>
          <a:p>
            <a:endParaRPr lang="en-CA" sz="2000" dirty="0">
              <a:solidFill>
                <a:srgbClr val="262673"/>
              </a:solidFill>
              <a:latin typeface="Calibri" panose="020F0502020204030204" pitchFamily="34" charset="0"/>
            </a:endParaRPr>
          </a:p>
          <a:p>
            <a:r>
              <a:rPr lang="en-CA" sz="200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memoized</a:t>
            </a:r>
            <a:r>
              <a:rPr lang="en-CA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</a:t>
            </a:r>
            <a:r>
              <a:rPr lang="en-CA" sz="2000" dirty="0" err="1" smtClean="0">
                <a:solidFill>
                  <a:srgbClr val="267426"/>
                </a:solidFill>
                <a:latin typeface="Calibri" panose="020F0502020204030204" pitchFamily="34" charset="0"/>
              </a:rPr>
              <a:t>int</a:t>
            </a:r>
            <a:r>
              <a:rPr lang="en-CA" sz="2000" dirty="0" smtClean="0">
                <a:solidFill>
                  <a:srgbClr val="262673"/>
                </a:solidFill>
                <a:latin typeface="Calibri" panose="020F0502020204030204" pitchFamily="34" charset="0"/>
              </a:rPr>
              <a:t> g() { … }</a:t>
            </a:r>
            <a:endParaRPr lang="en-CA" sz="2000" dirty="0">
              <a:solidFill>
                <a:srgbClr val="262673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33864" y="3259077"/>
            <a:ext cx="1522512" cy="2011586"/>
            <a:chOff x="5898976" y="3954462"/>
            <a:chExt cx="1522512" cy="2011586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660232" y="4363085"/>
              <a:ext cx="0" cy="4553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898976" y="567801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16216" y="567801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33456" y="567801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7" name="Straight Arrow Connector 16"/>
            <p:cNvCxnSpPr>
              <a:endCxn id="13" idx="0"/>
            </p:cNvCxnSpPr>
            <p:nvPr/>
          </p:nvCxnSpPr>
          <p:spPr>
            <a:xfrm>
              <a:off x="6660232" y="5227087"/>
              <a:ext cx="0" cy="450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2" idx="0"/>
            </p:cNvCxnSpPr>
            <p:nvPr/>
          </p:nvCxnSpPr>
          <p:spPr>
            <a:xfrm flipH="1">
              <a:off x="6042992" y="5187796"/>
              <a:ext cx="473224" cy="490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4" idx="0"/>
            </p:cNvCxnSpPr>
            <p:nvPr/>
          </p:nvCxnSpPr>
          <p:spPr>
            <a:xfrm>
              <a:off x="6819664" y="5187796"/>
              <a:ext cx="457808" cy="490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372200" y="4818464"/>
              <a:ext cx="576064" cy="5107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latin typeface="Calibri" panose="020F0502020204030204" pitchFamily="34" charset="0"/>
                </a:rPr>
                <a:t>g()</a:t>
              </a:r>
              <a:endParaRPr lang="en-CA" sz="2400" dirty="0">
                <a:latin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72200" y="3954462"/>
              <a:ext cx="576064" cy="5107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latin typeface="Calibri" panose="020F0502020204030204" pitchFamily="34" charset="0"/>
                </a:rPr>
                <a:t>f()</a:t>
              </a:r>
              <a:endParaRPr lang="en-CA"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30569" y="4941981"/>
            <a:ext cx="15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state warranties</a:t>
            </a:r>
            <a:endParaRPr lang="en-CA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6650" y="2497689"/>
            <a:ext cx="297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+mn-lt"/>
              </a:rPr>
              <a:t>Warranty dependency tree</a:t>
            </a:r>
            <a:endParaRPr lang="en-CA" sz="20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2548" y="3710723"/>
            <a:ext cx="233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computation warranties</a:t>
            </a:r>
            <a:endParaRPr lang="en-CA" dirty="0">
              <a:latin typeface="+mn-lt"/>
            </a:endParaRPr>
          </a:p>
        </p:txBody>
      </p:sp>
      <p:cxnSp>
        <p:nvCxnSpPr>
          <p:cNvPr id="11" name="Straight Arrow Connector 10"/>
          <p:cNvCxnSpPr>
            <a:endCxn id="6" idx="1"/>
          </p:cNvCxnSpPr>
          <p:nvPr/>
        </p:nvCxnSpPr>
        <p:spPr>
          <a:xfrm flipV="1">
            <a:off x="6426072" y="3514466"/>
            <a:ext cx="481016" cy="19625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6433864" y="4033005"/>
            <a:ext cx="473224" cy="345463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20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Twitter analytics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Who are the top N most-followed Twitter users?</a:t>
            </a:r>
          </a:p>
          <a:p>
            <a:pPr lvl="1"/>
            <a:r>
              <a:rPr lang="en-CA" dirty="0" smtClean="0"/>
              <a:t>Unlikely to change often, though followers change frequently</a:t>
            </a:r>
          </a:p>
          <a:p>
            <a:endParaRPr lang="en-CA" dirty="0" smtClean="0"/>
          </a:p>
          <a:p>
            <a:r>
              <a:rPr lang="en-CA" dirty="0" smtClean="0"/>
              <a:t>Divide &amp; conquer implementation</a:t>
            </a:r>
          </a:p>
          <a:p>
            <a:pPr lvl="1"/>
            <a:r>
              <a:rPr lang="en-CA" dirty="0" smtClean="0"/>
              <a:t>Allows incremental computation of new warranties</a:t>
            </a:r>
          </a:p>
        </p:txBody>
      </p:sp>
      <p:sp>
        <p:nvSpPr>
          <p:cNvPr id="98" name="Content Placeholder 9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en-CA" sz="2400" b="1" dirty="0" smtClean="0"/>
              <a:t>Warranty dependency tree</a:t>
            </a:r>
            <a:endParaRPr lang="en-CA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5126397" y="5059091"/>
            <a:ext cx="3082205" cy="369332"/>
            <a:chOff x="5088794" y="5936416"/>
            <a:chExt cx="3082205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6311348" y="5936416"/>
              <a:ext cx="637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+mn-lt"/>
                </a:rPr>
                <a:t>users</a:t>
              </a:r>
              <a:endParaRPr lang="en-CA" dirty="0">
                <a:latin typeface="+mn-lt"/>
              </a:endParaRPr>
            </a:p>
          </p:txBody>
        </p:sp>
        <p:cxnSp>
          <p:nvCxnSpPr>
            <p:cNvPr id="35" name="Straight Arrow Connector 34"/>
            <p:cNvCxnSpPr>
              <a:stCxn id="33" idx="3"/>
            </p:cNvCxnSpPr>
            <p:nvPr/>
          </p:nvCxnSpPr>
          <p:spPr>
            <a:xfrm>
              <a:off x="6948445" y="6121082"/>
              <a:ext cx="12225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1"/>
            </p:cNvCxnSpPr>
            <p:nvPr/>
          </p:nvCxnSpPr>
          <p:spPr>
            <a:xfrm flipH="1" flipV="1">
              <a:off x="5088794" y="6117324"/>
              <a:ext cx="12225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812558" y="4629147"/>
            <a:ext cx="432048" cy="432048"/>
            <a:chOff x="1691680" y="5589240"/>
            <a:chExt cx="432048" cy="432048"/>
          </a:xfrm>
        </p:grpSpPr>
        <p:sp>
          <p:nvSpPr>
            <p:cNvPr id="13" name="Rectangle 12"/>
            <p:cNvSpPr/>
            <p:nvPr/>
          </p:nvSpPr>
          <p:spPr>
            <a:xfrm>
              <a:off x="1691680" y="5589240"/>
              <a:ext cx="432048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84" y="5658909"/>
              <a:ext cx="360040" cy="2927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090393" y="4629147"/>
            <a:ext cx="432048" cy="432048"/>
            <a:chOff x="1691680" y="5589240"/>
            <a:chExt cx="432048" cy="432048"/>
          </a:xfrm>
        </p:grpSpPr>
        <p:sp>
          <p:nvSpPr>
            <p:cNvPr id="16" name="Rectangle 15"/>
            <p:cNvSpPr/>
            <p:nvPr/>
          </p:nvSpPr>
          <p:spPr>
            <a:xfrm>
              <a:off x="1691680" y="5589240"/>
              <a:ext cx="432048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84" y="5658909"/>
              <a:ext cx="360040" cy="29271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634826" y="4629147"/>
            <a:ext cx="432048" cy="432048"/>
            <a:chOff x="5634826" y="4629147"/>
            <a:chExt cx="432048" cy="432048"/>
          </a:xfrm>
        </p:grpSpPr>
        <p:sp>
          <p:nvSpPr>
            <p:cNvPr id="19" name="Rectangle 18"/>
            <p:cNvSpPr/>
            <p:nvPr/>
          </p:nvSpPr>
          <p:spPr>
            <a:xfrm>
              <a:off x="5634826" y="4629147"/>
              <a:ext cx="432048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30" y="4698816"/>
              <a:ext cx="360040" cy="29271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179259" y="4629147"/>
            <a:ext cx="432048" cy="432048"/>
            <a:chOff x="1691680" y="5589240"/>
            <a:chExt cx="432048" cy="432048"/>
          </a:xfrm>
        </p:grpSpPr>
        <p:sp>
          <p:nvSpPr>
            <p:cNvPr id="22" name="Rectangle 21"/>
            <p:cNvSpPr/>
            <p:nvPr/>
          </p:nvSpPr>
          <p:spPr>
            <a:xfrm>
              <a:off x="1691680" y="5589240"/>
              <a:ext cx="432048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84" y="5658909"/>
              <a:ext cx="360040" cy="29271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723692" y="4629147"/>
            <a:ext cx="432048" cy="432048"/>
            <a:chOff x="1691680" y="5589240"/>
            <a:chExt cx="432048" cy="432048"/>
          </a:xfrm>
        </p:grpSpPr>
        <p:sp>
          <p:nvSpPr>
            <p:cNvPr id="25" name="Rectangle 24"/>
            <p:cNvSpPr/>
            <p:nvPr/>
          </p:nvSpPr>
          <p:spPr>
            <a:xfrm>
              <a:off x="1691680" y="5589240"/>
              <a:ext cx="432048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84" y="5658909"/>
              <a:ext cx="360040" cy="29271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268125" y="4629147"/>
            <a:ext cx="432048" cy="432048"/>
            <a:chOff x="1691680" y="5589240"/>
            <a:chExt cx="432048" cy="432048"/>
          </a:xfrm>
        </p:grpSpPr>
        <p:sp>
          <p:nvSpPr>
            <p:cNvPr id="28" name="Rectangle 27"/>
            <p:cNvSpPr/>
            <p:nvPr/>
          </p:nvSpPr>
          <p:spPr>
            <a:xfrm>
              <a:off x="1691680" y="5589240"/>
              <a:ext cx="432048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84" y="5658909"/>
              <a:ext cx="360040" cy="29271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610596" y="469186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…</a:t>
            </a:r>
            <a:endParaRPr lang="en-CA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56995" y="469186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…</a:t>
            </a:r>
            <a:endParaRPr lang="en-CA" dirty="0">
              <a:latin typeface="+mn-lt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306417" y="4273438"/>
            <a:ext cx="1088866" cy="355709"/>
            <a:chOff x="5268814" y="5150763"/>
            <a:chExt cx="1088866" cy="355709"/>
          </a:xfrm>
        </p:grpSpPr>
        <p:cxnSp>
          <p:nvCxnSpPr>
            <p:cNvPr id="52" name="Straight Arrow Connector 51"/>
            <p:cNvCxnSpPr>
              <a:stCxn id="50" idx="2"/>
              <a:endCxn id="19" idx="0"/>
            </p:cNvCxnSpPr>
            <p:nvPr/>
          </p:nvCxnSpPr>
          <p:spPr>
            <a:xfrm>
              <a:off x="5813247" y="5150763"/>
              <a:ext cx="0" cy="35570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16" idx="0"/>
            </p:cNvCxnSpPr>
            <p:nvPr/>
          </p:nvCxnSpPr>
          <p:spPr>
            <a:xfrm flipH="1">
              <a:off x="5268814" y="5151600"/>
              <a:ext cx="393046" cy="35487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22" idx="0"/>
            </p:cNvCxnSpPr>
            <p:nvPr/>
          </p:nvCxnSpPr>
          <p:spPr>
            <a:xfrm>
              <a:off x="5965200" y="5151600"/>
              <a:ext cx="392480" cy="35487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939715" y="4273438"/>
            <a:ext cx="1088866" cy="355709"/>
            <a:chOff x="6896324" y="5253896"/>
            <a:chExt cx="1088866" cy="355709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7440757" y="5253896"/>
              <a:ext cx="0" cy="35570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6896324" y="5254733"/>
              <a:ext cx="393046" cy="35487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592710" y="5254733"/>
              <a:ext cx="392480" cy="35487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ounded Rectangle 49"/>
          <p:cNvSpPr/>
          <p:nvPr/>
        </p:nvSpPr>
        <p:spPr>
          <a:xfrm>
            <a:off x="5200591" y="3913398"/>
            <a:ext cx="1300517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top(N,i,k</a:t>
            </a:r>
            <a:r>
              <a:rPr lang="en-CA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833890" y="3913398"/>
            <a:ext cx="1300517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top(N,k</a:t>
            </a:r>
            <a:r>
              <a:rPr lang="en-CA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,k</a:t>
            </a:r>
            <a:r>
              <a:rPr lang="en-CA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850850" y="3557127"/>
            <a:ext cx="1268886" cy="356271"/>
            <a:chOff x="5633228" y="5151600"/>
            <a:chExt cx="1268886" cy="356271"/>
          </a:xfrm>
        </p:grpSpPr>
        <p:cxnSp>
          <p:nvCxnSpPr>
            <p:cNvPr id="84" name="Straight Arrow Connector 83"/>
            <p:cNvCxnSpPr>
              <a:endCxn id="50" idx="0"/>
            </p:cNvCxnSpPr>
            <p:nvPr/>
          </p:nvCxnSpPr>
          <p:spPr>
            <a:xfrm flipH="1">
              <a:off x="5633228" y="5151600"/>
              <a:ext cx="28632" cy="35627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221321" y="5152348"/>
              <a:ext cx="680793" cy="3546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Rounded Rectangle 63"/>
          <p:cNvSpPr/>
          <p:nvPr/>
        </p:nvSpPr>
        <p:spPr>
          <a:xfrm>
            <a:off x="5380611" y="3193318"/>
            <a:ext cx="1300517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top(N,i,k</a:t>
            </a:r>
            <a:r>
              <a:rPr lang="en-CA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056478" y="3196250"/>
            <a:ext cx="1300517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top(N,k</a:t>
            </a:r>
            <a:r>
              <a:rPr lang="en-CA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,j)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6324370" y="2849143"/>
            <a:ext cx="393046" cy="3548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020756" y="2849143"/>
            <a:ext cx="392480" cy="3548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6218545" y="2480501"/>
            <a:ext cx="1300517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top(</a:t>
            </a:r>
            <a:r>
              <a:rPr lang="en-CA" dirty="0" err="1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CA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,i,j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1697038"/>
            <a:ext cx="936104" cy="5160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8207896" y="1697038"/>
            <a:ext cx="936104" cy="5160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6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1600" y="3266610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8400" y="3981600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600" y="3981600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657178" y="2185248"/>
            <a:ext cx="99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compute</a:t>
            </a:r>
            <a:endParaRPr lang="en-CA" dirty="0">
              <a:latin typeface="+mn-lt"/>
            </a:endParaRPr>
          </a:p>
        </p:txBody>
      </p:sp>
      <p:cxnSp>
        <p:nvCxnSpPr>
          <p:cNvPr id="36" name="Straight Arrow Connector 35"/>
          <p:cNvCxnSpPr>
            <a:stCxn id="32" idx="3"/>
          </p:cNvCxnSpPr>
          <p:nvPr/>
        </p:nvCxnSpPr>
        <p:spPr>
          <a:xfrm>
            <a:off x="5647898" y="2369914"/>
            <a:ext cx="594174" cy="12502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502940" y="2554580"/>
            <a:ext cx="141211" cy="63422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2696" y="2553757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011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8" grpId="0" animBg="1"/>
      <p:bldP spid="65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Twitter analytics example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" y="1541827"/>
            <a:ext cx="9144793" cy="53161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84" y="1928500"/>
            <a:ext cx="949821" cy="71236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470141" y="2634114"/>
            <a:ext cx="649222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CA" sz="3600" dirty="0" smtClean="0">
                <a:latin typeface="+mn-lt"/>
              </a:rPr>
              <a:t>Why not </a:t>
            </a:r>
            <a:r>
              <a:rPr lang="en-CA" sz="3600" dirty="0" err="1" smtClean="0">
                <a:latin typeface="+mn-lt"/>
              </a:rPr>
              <a:t>memoize</a:t>
            </a:r>
            <a:r>
              <a:rPr lang="en-CA" sz="3600" dirty="0" smtClean="0">
                <a:latin typeface="+mn-lt"/>
              </a:rPr>
              <a:t> all </a:t>
            </a:r>
            <a:r>
              <a:rPr lang="en-CA" sz="3600" dirty="0">
                <a:latin typeface="+mn-lt"/>
              </a:rPr>
              <a:t>the </a:t>
            </a:r>
            <a:r>
              <a:rPr lang="en-CA" sz="3600" dirty="0" smtClean="0">
                <a:latin typeface="+mn-lt"/>
              </a:rPr>
              <a:t>methods?</a:t>
            </a:r>
            <a:endParaRPr lang="en-CA" sz="3600" dirty="0">
              <a:latin typeface="+mn-lt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60708"/>
            <a:ext cx="358713" cy="46038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332489" y="4221088"/>
            <a:ext cx="4767524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>
                <a:latin typeface="+mn-lt"/>
              </a:rPr>
              <a:t>Not all methods </a:t>
            </a:r>
            <a:r>
              <a:rPr lang="en-CA" sz="3200" dirty="0" err="1" smtClean="0">
                <a:latin typeface="+mn-lt"/>
              </a:rPr>
              <a:t>memoizable</a:t>
            </a:r>
            <a:endParaRPr lang="en-CA" sz="3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32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 all methods </a:t>
            </a:r>
            <a:r>
              <a:rPr lang="en-CA" dirty="0" err="1" smtClean="0"/>
              <a:t>memoizable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Behaviour should be identical regardless of whether warranty is used</a:t>
            </a:r>
          </a:p>
          <a:p>
            <a:endParaRPr lang="en-CA" dirty="0" smtClean="0"/>
          </a:p>
          <a:p>
            <a:r>
              <a:rPr lang="en-CA" dirty="0" err="1" smtClean="0"/>
              <a:t>Memoized</a:t>
            </a:r>
            <a:r>
              <a:rPr lang="en-CA" dirty="0" smtClean="0"/>
              <a:t> computations must:</a:t>
            </a:r>
          </a:p>
          <a:p>
            <a:pPr lvl="1"/>
            <a:r>
              <a:rPr lang="en-CA" dirty="0" smtClean="0"/>
              <a:t>Be deterministic</a:t>
            </a:r>
          </a:p>
          <a:p>
            <a:pPr lvl="1"/>
            <a:r>
              <a:rPr lang="en-CA" dirty="0" smtClean="0"/>
              <a:t>Have no observable side effects</a:t>
            </a:r>
          </a:p>
          <a:p>
            <a:pPr lvl="2"/>
            <a:r>
              <a:rPr lang="en-CA" dirty="0" smtClean="0"/>
              <a:t>i.e., cannot modify pre-existing objects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697038"/>
            <a:ext cx="936104" cy="5160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8207896" y="1697038"/>
            <a:ext cx="936104" cy="5160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47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Consistency vs. scalability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Traditional </a:t>
            </a:r>
            <a:r>
              <a:rPr lang="en-CA" dirty="0" err="1" smtClean="0"/>
              <a:t>RDBMSes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Strong consistency</a:t>
            </a:r>
          </a:p>
          <a:p>
            <a:pPr lvl="1"/>
            <a:r>
              <a:rPr lang="en-CA" dirty="0" smtClean="0"/>
              <a:t>ACID guarantees</a:t>
            </a:r>
          </a:p>
          <a:p>
            <a:r>
              <a:rPr lang="en-CA" dirty="0" smtClean="0"/>
              <a:t>Simple to program</a:t>
            </a:r>
          </a:p>
          <a:p>
            <a:r>
              <a:rPr lang="en-CA" dirty="0" smtClean="0"/>
              <a:t>Don’t scale well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Today’s “web-scale” systems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Weak (eventual) consistency</a:t>
            </a:r>
          </a:p>
          <a:p>
            <a:r>
              <a:rPr lang="en-CA" dirty="0" smtClean="0"/>
              <a:t>Offer better </a:t>
            </a:r>
            <a:r>
              <a:rPr lang="en-CA" dirty="0"/>
              <a:t>scalability</a:t>
            </a:r>
          </a:p>
          <a:p>
            <a:r>
              <a:rPr lang="en-CA" dirty="0" smtClean="0"/>
              <a:t>Difficult to program</a:t>
            </a:r>
          </a:p>
          <a:p>
            <a:pPr lvl="1"/>
            <a:r>
              <a:rPr lang="en-CA" dirty="0" smtClean="0"/>
              <a:t>Consistency failures affect higher software layers unpredictably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 anchor="ctr"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2551906" y="5223827"/>
            <a:ext cx="4040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CA" kern="0" dirty="0" smtClean="0"/>
              <a:t>Warranties</a:t>
            </a:r>
            <a:r>
              <a:rPr lang="en-CA" b="0" kern="0" dirty="0" smtClean="0"/>
              <a:t> help bridge the gap</a:t>
            </a:r>
            <a:endParaRPr lang="en-CA" kern="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020272" y="4248002"/>
            <a:ext cx="2123728" cy="2341710"/>
            <a:chOff x="7020272" y="4248002"/>
            <a:chExt cx="2123728" cy="234171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319605"/>
              <a:ext cx="2123728" cy="227010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7393069" y="4248002"/>
              <a:ext cx="1378134" cy="629892"/>
              <a:chOff x="7653246" y="4311276"/>
              <a:chExt cx="1378134" cy="62989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8342313" y="4509120"/>
                <a:ext cx="0" cy="432048"/>
              </a:xfrm>
              <a:prstGeom prst="line">
                <a:avLst/>
              </a:prstGeom>
              <a:ln w="76200">
                <a:solidFill>
                  <a:srgbClr val="937A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653246" y="4311276"/>
                <a:ext cx="137813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37A5C"/>
                </a:solidFill>
              </a:ln>
              <a:scene3d>
                <a:camera prst="isometricOffAxis2Left"/>
                <a:lightRig rig="threePt" dir="t"/>
              </a:scene3d>
              <a:sp3d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dirty="0" smtClean="0">
                    <a:latin typeface="+mn-lt"/>
                  </a:rPr>
                  <a:t>Scalability</a:t>
                </a:r>
                <a:endParaRPr lang="en-CA" dirty="0">
                  <a:latin typeface="+mn-lt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0" y="4149080"/>
            <a:ext cx="2025873" cy="2440633"/>
            <a:chOff x="0" y="4149080"/>
            <a:chExt cx="2025873" cy="24406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19605"/>
              <a:ext cx="2025873" cy="2270108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12909" y="4149080"/>
              <a:ext cx="1600053" cy="629892"/>
              <a:chOff x="204822" y="4311276"/>
              <a:chExt cx="1600053" cy="62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019256" y="4509120"/>
                <a:ext cx="0" cy="432048"/>
              </a:xfrm>
              <a:prstGeom prst="line">
                <a:avLst/>
              </a:prstGeom>
              <a:ln w="76200">
                <a:solidFill>
                  <a:srgbClr val="937A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04822" y="4311276"/>
                <a:ext cx="1600053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37A5C"/>
                </a:solidFill>
              </a:ln>
              <a:scene3d>
                <a:camera prst="isometricOffAxis1Right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dirty="0" smtClean="0">
                    <a:latin typeface="+mn-lt"/>
                  </a:rPr>
                  <a:t>Consistency</a:t>
                </a:r>
                <a:endParaRPr lang="en-CA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69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 all methods </a:t>
            </a:r>
            <a:r>
              <a:rPr lang="en-CA" dirty="0" err="1" smtClean="0"/>
              <a:t>memoizable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" y="1523538"/>
            <a:ext cx="9144793" cy="5334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28500"/>
            <a:ext cx="949821" cy="712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5464" y="2634114"/>
            <a:ext cx="677307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CA" sz="3600" dirty="0" smtClean="0">
                <a:latin typeface="+mn-lt"/>
              </a:rPr>
              <a:t>Let’s </a:t>
            </a:r>
            <a:r>
              <a:rPr lang="en-CA" sz="3600" dirty="0" err="1" smtClean="0">
                <a:latin typeface="+mn-lt"/>
              </a:rPr>
              <a:t>memoize</a:t>
            </a:r>
            <a:r>
              <a:rPr lang="en-CA" sz="3600" dirty="0" smtClean="0">
                <a:latin typeface="+mn-lt"/>
              </a:rPr>
              <a:t> all </a:t>
            </a:r>
            <a:r>
              <a:rPr lang="en-CA" sz="3600" dirty="0">
                <a:latin typeface="+mn-lt"/>
              </a:rPr>
              <a:t>the </a:t>
            </a:r>
            <a:r>
              <a:rPr lang="en-CA" sz="3600" dirty="0" smtClean="0">
                <a:latin typeface="+mn-lt"/>
              </a:rPr>
              <a:t>other methods</a:t>
            </a:r>
            <a:r>
              <a:rPr lang="en-CA" sz="3600" dirty="0">
                <a:latin typeface="+mn-lt"/>
              </a:rPr>
              <a:t>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3" y="3760708"/>
            <a:ext cx="358713" cy="4603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21636" y="4221088"/>
            <a:ext cx="5700728" cy="187743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>
                <a:latin typeface="+mn-lt"/>
              </a:rPr>
              <a:t>Warranties aren’t free:</a:t>
            </a:r>
          </a:p>
          <a:p>
            <a:pPr marL="576000" indent="-3420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Creation &amp; bookkeeping have cost</a:t>
            </a:r>
          </a:p>
          <a:p>
            <a:pPr marL="576000" indent="-3420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Need to be </a:t>
            </a:r>
            <a:r>
              <a:rPr lang="en-CA" sz="2800" b="1" dirty="0" smtClean="0">
                <a:solidFill>
                  <a:srgbClr val="C00000"/>
                </a:solidFill>
                <a:latin typeface="+mn-lt"/>
              </a:rPr>
              <a:t>defended</a:t>
            </a:r>
            <a:r>
              <a:rPr lang="en-CA" sz="2800" dirty="0" smtClean="0">
                <a:latin typeface="+mn-lt"/>
              </a:rPr>
              <a:t> against writes</a:t>
            </a:r>
            <a:br>
              <a:rPr lang="en-CA" sz="2800" dirty="0" smtClean="0">
                <a:latin typeface="+mn-lt"/>
              </a:rPr>
            </a:br>
            <a:r>
              <a:rPr lang="en-CA" sz="2800" dirty="0" smtClean="0">
                <a:latin typeface="+mn-lt"/>
              </a:rPr>
              <a:t>that invalidate them</a:t>
            </a:r>
          </a:p>
        </p:txBody>
      </p:sp>
    </p:spTree>
    <p:extLst>
      <p:ext uri="{BB962C8B-B14F-4D97-AF65-F5344CB8AC3E}">
        <p14:creationId xmlns:p14="http://schemas.microsoft.com/office/powerpoint/2010/main" val="42355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Defending state warranties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Writes delayed until conflicting warranties expire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5095" y="2632999"/>
            <a:ext cx="76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latin typeface="+mn-lt"/>
              </a:rPr>
              <a:t>Client</a:t>
            </a:r>
            <a:endParaRPr lang="en-CA" dirty="0"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31286" y="2251210"/>
            <a:ext cx="3487216" cy="1132910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2887470" y="2446828"/>
            <a:ext cx="360000" cy="360000"/>
          </a:xfrm>
          <a:prstGeom prst="ellipse">
            <a:avLst/>
          </a:prstGeom>
          <a:solidFill>
            <a:srgbClr val="4FBD81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3310485" y="2666643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3" name="Group 22"/>
          <p:cNvGrpSpPr/>
          <p:nvPr/>
        </p:nvGrpSpPr>
        <p:grpSpPr>
          <a:xfrm>
            <a:off x="561077" y="4518184"/>
            <a:ext cx="4714051" cy="1134000"/>
            <a:chOff x="1553892" y="5085184"/>
            <a:chExt cx="4714051" cy="1134000"/>
          </a:xfrm>
        </p:grpSpPr>
        <p:sp>
          <p:nvSpPr>
            <p:cNvPr id="24" name="TextBox 23"/>
            <p:cNvSpPr txBox="1"/>
            <p:nvPr/>
          </p:nvSpPr>
          <p:spPr>
            <a:xfrm>
              <a:off x="1553892" y="5467518"/>
              <a:ext cx="670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dirty="0" smtClean="0">
                  <a:latin typeface="+mn-lt"/>
                </a:rPr>
                <a:t>Store</a:t>
              </a:r>
              <a:endParaRPr lang="en-CA" dirty="0"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24100" y="5085184"/>
              <a:ext cx="4043843" cy="1134000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51829" y="5648986"/>
            <a:ext cx="91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+mn-lt"/>
              </a:rPr>
              <a:t>Pending writes</a:t>
            </a:r>
            <a:endParaRPr lang="en-CA" dirty="0">
              <a:latin typeface="+mn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719600" y="4518184"/>
            <a:ext cx="0" cy="113400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728578" y="5045889"/>
            <a:ext cx="360000" cy="360000"/>
          </a:xfrm>
          <a:prstGeom prst="ellipse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661365" y="3384120"/>
            <a:ext cx="0" cy="113406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32906" y="376648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commit</a:t>
            </a:r>
            <a:endParaRPr lang="en-CA" dirty="0"/>
          </a:p>
        </p:txBody>
      </p:sp>
      <p:sp>
        <p:nvSpPr>
          <p:cNvPr id="58" name="TextBox 57"/>
          <p:cNvSpPr txBox="1"/>
          <p:nvPr/>
        </p:nvSpPr>
        <p:spPr>
          <a:xfrm>
            <a:off x="2980145" y="377097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commit at 4 p.m.</a:t>
            </a:r>
            <a:endParaRPr lang="en-CA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980145" y="3384120"/>
            <a:ext cx="0" cy="113406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464455" y="2754651"/>
            <a:ext cx="360000" cy="360000"/>
            <a:chOff x="2464455" y="2754651"/>
            <a:chExt cx="360000" cy="360000"/>
          </a:xfrm>
        </p:grpSpPr>
        <p:sp>
          <p:nvSpPr>
            <p:cNvPr id="17" name="Oval 16"/>
            <p:cNvSpPr/>
            <p:nvPr/>
          </p:nvSpPr>
          <p:spPr>
            <a:xfrm>
              <a:off x="2464455" y="2754651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Oval 59"/>
            <p:cNvSpPr/>
            <p:nvPr/>
          </p:nvSpPr>
          <p:spPr>
            <a:xfrm>
              <a:off x="2661365" y="2846643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1" name="Oval 60"/>
          <p:cNvSpPr/>
          <p:nvPr/>
        </p:nvSpPr>
        <p:spPr>
          <a:xfrm>
            <a:off x="1981608" y="5093917"/>
            <a:ext cx="360000" cy="360000"/>
          </a:xfrm>
          <a:prstGeom prst="ellipse">
            <a:avLst/>
          </a:prstGeom>
          <a:solidFill>
            <a:srgbClr val="4FBD81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2842868" y="4787647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8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3391" y="5156347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3638888" y="5156347"/>
            <a:ext cx="802720" cy="1232033"/>
            <a:chOff x="3638888" y="5156347"/>
            <a:chExt cx="802720" cy="1232033"/>
          </a:xfrm>
        </p:grpSpPr>
        <p:pic>
          <p:nvPicPr>
            <p:cNvPr id="50" name="Content Placeholder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1565" y="5156347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3638888" y="5742049"/>
              <a:ext cx="802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expires</a:t>
              </a:r>
            </a:p>
            <a:p>
              <a:pPr algn="ctr"/>
              <a:r>
                <a:rPr lang="en-CA" dirty="0" smtClean="0">
                  <a:latin typeface="+mn-lt"/>
                </a:rPr>
                <a:t>4 p.m.</a:t>
              </a:r>
              <a:endParaRPr lang="en-CA" dirty="0">
                <a:latin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17364" y="4909850"/>
            <a:ext cx="360000" cy="360000"/>
            <a:chOff x="2464455" y="2754651"/>
            <a:chExt cx="360000" cy="360000"/>
          </a:xfrm>
        </p:grpSpPr>
        <p:sp>
          <p:nvSpPr>
            <p:cNvPr id="65" name="Oval 64"/>
            <p:cNvSpPr/>
            <p:nvPr/>
          </p:nvSpPr>
          <p:spPr>
            <a:xfrm>
              <a:off x="2464455" y="2754651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Oval 65"/>
            <p:cNvSpPr/>
            <p:nvPr/>
          </p:nvSpPr>
          <p:spPr>
            <a:xfrm>
              <a:off x="2661365" y="2846643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077892" y="2401138"/>
            <a:ext cx="3768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dirty="0" smtClean="0">
                <a:latin typeface="+mn-lt"/>
              </a:rPr>
              <a:t>Client sends update to store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latin typeface="+mn-lt"/>
              </a:rPr>
              <a:t>Store notices conflicting warranty</a:t>
            </a:r>
          </a:p>
          <a:p>
            <a:pPr marL="565200" lvl="1" indent="-180000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Write is delayed</a:t>
            </a:r>
          </a:p>
          <a:p>
            <a:pPr marL="565200" lvl="1" indent="-180000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Client notified of delayed commit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latin typeface="+mn-lt"/>
              </a:rPr>
              <a:t>Update commits when warranty expires</a:t>
            </a:r>
            <a:endParaRPr lang="en-CA" dirty="0">
              <a:latin typeface="+mn-lt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69" y="4598460"/>
            <a:ext cx="1846286" cy="1614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96" y="5245867"/>
            <a:ext cx="871571" cy="11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62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-0.31435 C -0.25712 -0.23148 -0.25712 -0.13495 -0.25712 -0.0516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-0.05162 L 2.22222E-6 3.7037E-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11893 0.0201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Defending computation warranties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CA" dirty="0" smtClean="0"/>
              <a:t>Writes delayed until conflicting warranties expire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5095" y="2632999"/>
            <a:ext cx="76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latin typeface="+mn-lt"/>
              </a:rPr>
              <a:t>Client</a:t>
            </a:r>
            <a:endParaRPr lang="en-CA" dirty="0"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31286" y="2251210"/>
            <a:ext cx="3487216" cy="1132910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2887470" y="2446828"/>
            <a:ext cx="360000" cy="360000"/>
          </a:xfrm>
          <a:prstGeom prst="ellipse">
            <a:avLst/>
          </a:prstGeom>
          <a:solidFill>
            <a:srgbClr val="4FBD81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3310485" y="2666643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3" name="Group 22"/>
          <p:cNvGrpSpPr/>
          <p:nvPr/>
        </p:nvGrpSpPr>
        <p:grpSpPr>
          <a:xfrm>
            <a:off x="561077" y="4518184"/>
            <a:ext cx="4714051" cy="1134000"/>
            <a:chOff x="1553892" y="5085184"/>
            <a:chExt cx="4714051" cy="1134000"/>
          </a:xfrm>
        </p:grpSpPr>
        <p:sp>
          <p:nvSpPr>
            <p:cNvPr id="24" name="TextBox 23"/>
            <p:cNvSpPr txBox="1"/>
            <p:nvPr/>
          </p:nvSpPr>
          <p:spPr>
            <a:xfrm>
              <a:off x="1553892" y="5467518"/>
              <a:ext cx="670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dirty="0" smtClean="0">
                  <a:latin typeface="+mn-lt"/>
                </a:rPr>
                <a:t>Store</a:t>
              </a:r>
              <a:endParaRPr lang="en-CA" dirty="0"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24100" y="5085184"/>
              <a:ext cx="4043843" cy="1134000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51829" y="5648986"/>
            <a:ext cx="91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+mn-lt"/>
              </a:rPr>
              <a:t>Pending writes</a:t>
            </a:r>
            <a:endParaRPr lang="en-CA" dirty="0">
              <a:latin typeface="+mn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719600" y="4518184"/>
            <a:ext cx="0" cy="113400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904502" y="4759810"/>
            <a:ext cx="360000" cy="360000"/>
          </a:xfrm>
          <a:prstGeom prst="ellipse">
            <a:avLst/>
          </a:prstGeom>
          <a:solidFill>
            <a:srgbClr val="4FBD81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2757718" y="4639104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5852370" y="2251210"/>
            <a:ext cx="2834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0000"/>
              </a:buClr>
            </a:pPr>
            <a:r>
              <a:rPr lang="en-CA" sz="2000" kern="0" dirty="0">
                <a:solidFill>
                  <a:srgbClr val="000000"/>
                </a:solidFill>
                <a:latin typeface="Cronos Pro"/>
              </a:rPr>
              <a:t>Warranty dependency tree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661365" y="3384120"/>
            <a:ext cx="0" cy="113406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32906" y="376648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commit</a:t>
            </a:r>
            <a:endParaRPr lang="en-CA" dirty="0"/>
          </a:p>
        </p:txBody>
      </p:sp>
      <p:sp>
        <p:nvSpPr>
          <p:cNvPr id="67" name="TextBox 66"/>
          <p:cNvSpPr txBox="1"/>
          <p:nvPr/>
        </p:nvSpPr>
        <p:spPr>
          <a:xfrm>
            <a:off x="2980145" y="377097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commit at 4 p.m.</a:t>
            </a:r>
            <a:endParaRPr lang="en-CA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2980145" y="3384120"/>
            <a:ext cx="0" cy="113406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491880" y="4581128"/>
            <a:ext cx="432048" cy="432048"/>
            <a:chOff x="5634826" y="4629147"/>
            <a:chExt cx="432048" cy="432048"/>
          </a:xfrm>
        </p:grpSpPr>
        <p:sp>
          <p:nvSpPr>
            <p:cNvPr id="79" name="Rectangle 78"/>
            <p:cNvSpPr/>
            <p:nvPr/>
          </p:nvSpPr>
          <p:spPr>
            <a:xfrm>
              <a:off x="5634826" y="4629147"/>
              <a:ext cx="432048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30" y="4698816"/>
              <a:ext cx="360040" cy="292710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2428431" y="2718627"/>
            <a:ext cx="432048" cy="432048"/>
            <a:chOff x="4781340" y="4869160"/>
            <a:chExt cx="432048" cy="432048"/>
          </a:xfrm>
        </p:grpSpPr>
        <p:grpSp>
          <p:nvGrpSpPr>
            <p:cNvPr id="82" name="Group 81"/>
            <p:cNvGrpSpPr/>
            <p:nvPr/>
          </p:nvGrpSpPr>
          <p:grpSpPr>
            <a:xfrm>
              <a:off x="4781340" y="4869160"/>
              <a:ext cx="432048" cy="432048"/>
              <a:chOff x="5634826" y="4629147"/>
              <a:chExt cx="432048" cy="432048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634826" y="4629147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0830" y="4698816"/>
                <a:ext cx="360040" cy="292710"/>
              </a:xfrm>
              <a:prstGeom prst="rect">
                <a:avLst/>
              </a:prstGeom>
            </p:spPr>
          </p:pic>
        </p:grpSp>
        <p:sp>
          <p:nvSpPr>
            <p:cNvPr id="83" name="Oval 82"/>
            <p:cNvSpPr/>
            <p:nvPr/>
          </p:nvSpPr>
          <p:spPr>
            <a:xfrm>
              <a:off x="5015294" y="504098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4395" y="3925610"/>
            <a:ext cx="2355449" cy="1115376"/>
            <a:chOff x="5564395" y="3925610"/>
            <a:chExt cx="2355449" cy="1115376"/>
          </a:xfrm>
        </p:grpSpPr>
        <p:grpSp>
          <p:nvGrpSpPr>
            <p:cNvPr id="7" name="Group 6"/>
            <p:cNvGrpSpPr/>
            <p:nvPr/>
          </p:nvGrpSpPr>
          <p:grpSpPr>
            <a:xfrm>
              <a:off x="5564395" y="3925610"/>
              <a:ext cx="2355449" cy="1115376"/>
              <a:chOff x="5522434" y="2684271"/>
              <a:chExt cx="3409900" cy="1115376"/>
            </a:xfrm>
          </p:grpSpPr>
          <p:sp>
            <p:nvSpPr>
              <p:cNvPr id="8" name="Cloud Callout 7"/>
              <p:cNvSpPr/>
              <p:nvPr/>
            </p:nvSpPr>
            <p:spPr>
              <a:xfrm>
                <a:off x="5522434" y="2684271"/>
                <a:ext cx="3409900" cy="1115376"/>
              </a:xfrm>
              <a:prstGeom prst="cloudCallout">
                <a:avLst>
                  <a:gd name="adj1" fmla="val -60442"/>
                  <a:gd name="adj2" fmla="val 41025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187939" y="3140968"/>
                <a:ext cx="349696" cy="3010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739839" y="3217835"/>
                <a:ext cx="349696" cy="3010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870753" y="4298632"/>
              <a:ext cx="1742732" cy="369332"/>
              <a:chOff x="5854278" y="4298632"/>
              <a:chExt cx="1742732" cy="3693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854278" y="4298632"/>
                <a:ext cx="1480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mtClean="0">
                    <a:latin typeface="Calibri" panose="020F0502020204030204" pitchFamily="34" charset="0"/>
                  </a:rPr>
                  <a:t>top(N,i,k</a:t>
                </a:r>
                <a:r>
                  <a:rPr lang="en-CA" baseline="-25000" smtClean="0">
                    <a:latin typeface="Calibri" panose="020F0502020204030204" pitchFamily="34" charset="0"/>
                  </a:rPr>
                  <a:t>1</a:t>
                </a:r>
                <a:r>
                  <a:rPr lang="en-CA" smtClean="0">
                    <a:latin typeface="Calibri" panose="020F0502020204030204" pitchFamily="34" charset="0"/>
                  </a:rPr>
                  <a:t>) == </a:t>
                </a:r>
                <a:endParaRPr lang="en-CA" b="1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237010" y="4303298"/>
                <a:ext cx="360000" cy="3600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scene3d>
                <a:camera prst="orthographicFront"/>
                <a:lightRig rig="twoPt" dir="t">
                  <a:rot lat="0" lon="0" rev="5400000"/>
                </a:lightRig>
              </a:scene3d>
              <a:sp3d prstMaterial="matte">
                <a:bevelT w="180000" h="180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2332800" y="5149353"/>
            <a:ext cx="2109600" cy="845787"/>
            <a:chOff x="2332800" y="5149353"/>
            <a:chExt cx="2109600" cy="845787"/>
          </a:xfrm>
        </p:grpSpPr>
        <p:grpSp>
          <p:nvGrpSpPr>
            <p:cNvPr id="60" name="Group 59"/>
            <p:cNvGrpSpPr/>
            <p:nvPr/>
          </p:nvGrpSpPr>
          <p:grpSpPr>
            <a:xfrm>
              <a:off x="2332800" y="5149353"/>
              <a:ext cx="1872000" cy="400110"/>
              <a:chOff x="2332800" y="5149353"/>
              <a:chExt cx="1872000" cy="40011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2332800" y="5149353"/>
                <a:ext cx="1872000" cy="40011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 </a:t>
                </a:r>
                <a:endParaRPr lang="en-CA" b="1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332800" y="5164742"/>
                <a:ext cx="1670400" cy="369332"/>
                <a:chOff x="2332800" y="5164742"/>
                <a:chExt cx="1670400" cy="369332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2332800" y="5164742"/>
                  <a:ext cx="14808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>
                      <a:latin typeface="Calibri" panose="020F0502020204030204" pitchFamily="34" charset="0"/>
                    </a:rPr>
                    <a:t>top(N,i,k</a:t>
                  </a:r>
                  <a:r>
                    <a:rPr lang="en-CA" baseline="-25000" dirty="0" smtClean="0">
                      <a:latin typeface="Calibri" panose="020F0502020204030204" pitchFamily="34" charset="0"/>
                    </a:rPr>
                    <a:t>1</a:t>
                  </a:r>
                  <a:r>
                    <a:rPr lang="en-CA" dirty="0" smtClean="0">
                      <a:latin typeface="Calibri" panose="020F0502020204030204" pitchFamily="34" charset="0"/>
                    </a:rPr>
                    <a:t>) == </a:t>
                  </a:r>
                  <a:endParaRPr lang="en-CA" b="1" dirty="0">
                    <a:solidFill>
                      <a:srgbClr val="0066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715200" y="5205408"/>
                  <a:ext cx="288000" cy="2880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noFill/>
                </a:ln>
                <a:scene3d>
                  <a:camera prst="orthographicFront"/>
                  <a:lightRig rig="twoPt" dir="t">
                    <a:rot lat="0" lon="0" rev="5400000"/>
                  </a:lightRig>
                </a:scene3d>
                <a:sp3d prstMaterial="matte">
                  <a:bevelT w="144780" h="14478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pic>
          <p:nvPicPr>
            <p:cNvPr id="61" name="Content Placeholder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74400" y="5400000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3801600" y="5400000"/>
            <a:ext cx="802720" cy="1232033"/>
            <a:chOff x="1185474" y="5138116"/>
            <a:chExt cx="802720" cy="1232033"/>
          </a:xfrm>
        </p:grpSpPr>
        <p:sp>
          <p:nvSpPr>
            <p:cNvPr id="57" name="TextBox 56"/>
            <p:cNvSpPr txBox="1"/>
            <p:nvPr/>
          </p:nvSpPr>
          <p:spPr>
            <a:xfrm>
              <a:off x="1185474" y="5723818"/>
              <a:ext cx="802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expires</a:t>
              </a:r>
            </a:p>
            <a:p>
              <a:pPr algn="ctr"/>
              <a:r>
                <a:rPr lang="en-CA" dirty="0" smtClean="0">
                  <a:latin typeface="+mn-lt"/>
                </a:rPr>
                <a:t>4 p.m.</a:t>
              </a:r>
              <a:endParaRPr lang="en-CA" dirty="0">
                <a:latin typeface="+mn-lt"/>
              </a:endParaRPr>
            </a:p>
          </p:txBody>
        </p:sp>
        <p:pic>
          <p:nvPicPr>
            <p:cNvPr id="56" name="Content Placeholder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8151" y="5138116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Freeform 21"/>
          <p:cNvSpPr/>
          <p:nvPr/>
        </p:nvSpPr>
        <p:spPr>
          <a:xfrm>
            <a:off x="4036728" y="4667864"/>
            <a:ext cx="3226852" cy="808924"/>
          </a:xfrm>
          <a:custGeom>
            <a:avLst/>
            <a:gdLst>
              <a:gd name="connsiteX0" fmla="*/ 0 w 3819832"/>
              <a:gd name="connsiteY0" fmla="*/ 709486 h 929341"/>
              <a:gd name="connsiteX1" fmla="*/ 2271252 w 3819832"/>
              <a:gd name="connsiteY1" fmla="*/ 886466 h 929341"/>
              <a:gd name="connsiteX2" fmla="*/ 3819832 w 3819832"/>
              <a:gd name="connsiteY2" fmla="*/ 1563 h 929341"/>
              <a:gd name="connsiteX0" fmla="*/ 0 w 3753464"/>
              <a:gd name="connsiteY0" fmla="*/ 775756 h 1000319"/>
              <a:gd name="connsiteX1" fmla="*/ 2271252 w 3753464"/>
              <a:gd name="connsiteY1" fmla="*/ 952736 h 1000319"/>
              <a:gd name="connsiteX2" fmla="*/ 3753464 w 3753464"/>
              <a:gd name="connsiteY2" fmla="*/ 1466 h 1000319"/>
              <a:gd name="connsiteX0" fmla="*/ 0 w 3753464"/>
              <a:gd name="connsiteY0" fmla="*/ 774290 h 998853"/>
              <a:gd name="connsiteX1" fmla="*/ 2271252 w 3753464"/>
              <a:gd name="connsiteY1" fmla="*/ 951270 h 998853"/>
              <a:gd name="connsiteX2" fmla="*/ 3753464 w 3753464"/>
              <a:gd name="connsiteY2" fmla="*/ 0 h 998853"/>
              <a:gd name="connsiteX0" fmla="*/ 0 w 3753464"/>
              <a:gd name="connsiteY0" fmla="*/ 774290 h 878103"/>
              <a:gd name="connsiteX1" fmla="*/ 2234381 w 3753464"/>
              <a:gd name="connsiteY1" fmla="*/ 774289 h 878103"/>
              <a:gd name="connsiteX2" fmla="*/ 3753464 w 3753464"/>
              <a:gd name="connsiteY2" fmla="*/ 0 h 878103"/>
              <a:gd name="connsiteX0" fmla="*/ 0 w 3768213"/>
              <a:gd name="connsiteY0" fmla="*/ 707922 h 844380"/>
              <a:gd name="connsiteX1" fmla="*/ 2249130 w 3768213"/>
              <a:gd name="connsiteY1" fmla="*/ 774289 h 844380"/>
              <a:gd name="connsiteX2" fmla="*/ 3768213 w 3768213"/>
              <a:gd name="connsiteY2" fmla="*/ 0 h 844380"/>
              <a:gd name="connsiteX0" fmla="*/ 0 w 3768213"/>
              <a:gd name="connsiteY0" fmla="*/ 707922 h 859592"/>
              <a:gd name="connsiteX1" fmla="*/ 1880198 w 3768213"/>
              <a:gd name="connsiteY1" fmla="*/ 832390 h 859592"/>
              <a:gd name="connsiteX2" fmla="*/ 2249130 w 3768213"/>
              <a:gd name="connsiteY2" fmla="*/ 774289 h 859592"/>
              <a:gd name="connsiteX3" fmla="*/ 3768213 w 3768213"/>
              <a:gd name="connsiteY3" fmla="*/ 0 h 859592"/>
              <a:gd name="connsiteX0" fmla="*/ 0 w 3768213"/>
              <a:gd name="connsiteY0" fmla="*/ 707922 h 871112"/>
              <a:gd name="connsiteX1" fmla="*/ 1880198 w 3768213"/>
              <a:gd name="connsiteY1" fmla="*/ 832390 h 871112"/>
              <a:gd name="connsiteX2" fmla="*/ 2249130 w 3768213"/>
              <a:gd name="connsiteY2" fmla="*/ 774289 h 871112"/>
              <a:gd name="connsiteX3" fmla="*/ 3768213 w 3768213"/>
              <a:gd name="connsiteY3" fmla="*/ 0 h 871112"/>
              <a:gd name="connsiteX0" fmla="*/ 0 w 3768213"/>
              <a:gd name="connsiteY0" fmla="*/ 707922 h 851796"/>
              <a:gd name="connsiteX1" fmla="*/ 1880198 w 3768213"/>
              <a:gd name="connsiteY1" fmla="*/ 832390 h 851796"/>
              <a:gd name="connsiteX2" fmla="*/ 2249130 w 3768213"/>
              <a:gd name="connsiteY2" fmla="*/ 774289 h 851796"/>
              <a:gd name="connsiteX3" fmla="*/ 3768213 w 3768213"/>
              <a:gd name="connsiteY3" fmla="*/ 0 h 851796"/>
              <a:gd name="connsiteX0" fmla="*/ 0 w 3768213"/>
              <a:gd name="connsiteY0" fmla="*/ 707922 h 811646"/>
              <a:gd name="connsiteX1" fmla="*/ 1161416 w 3768213"/>
              <a:gd name="connsiteY1" fmla="*/ 691363 h 811646"/>
              <a:gd name="connsiteX2" fmla="*/ 2249130 w 3768213"/>
              <a:gd name="connsiteY2" fmla="*/ 774289 h 811646"/>
              <a:gd name="connsiteX3" fmla="*/ 3768213 w 3768213"/>
              <a:gd name="connsiteY3" fmla="*/ 0 h 811646"/>
              <a:gd name="connsiteX0" fmla="*/ 0 w 3213204"/>
              <a:gd name="connsiteY0" fmla="*/ 662429 h 812620"/>
              <a:gd name="connsiteX1" fmla="*/ 606407 w 3213204"/>
              <a:gd name="connsiteY1" fmla="*/ 691363 h 812620"/>
              <a:gd name="connsiteX2" fmla="*/ 1694121 w 3213204"/>
              <a:gd name="connsiteY2" fmla="*/ 774289 h 812620"/>
              <a:gd name="connsiteX3" fmla="*/ 3213204 w 3213204"/>
              <a:gd name="connsiteY3" fmla="*/ 0 h 812620"/>
              <a:gd name="connsiteX0" fmla="*/ 0 w 3226852"/>
              <a:gd name="connsiteY0" fmla="*/ 671527 h 812421"/>
              <a:gd name="connsiteX1" fmla="*/ 620055 w 3226852"/>
              <a:gd name="connsiteY1" fmla="*/ 691363 h 812421"/>
              <a:gd name="connsiteX2" fmla="*/ 1707769 w 3226852"/>
              <a:gd name="connsiteY2" fmla="*/ 774289 h 812421"/>
              <a:gd name="connsiteX3" fmla="*/ 3226852 w 3226852"/>
              <a:gd name="connsiteY3" fmla="*/ 0 h 812421"/>
              <a:gd name="connsiteX0" fmla="*/ 0 w 3226852"/>
              <a:gd name="connsiteY0" fmla="*/ 671527 h 808924"/>
              <a:gd name="connsiteX1" fmla="*/ 1707769 w 3226852"/>
              <a:gd name="connsiteY1" fmla="*/ 774289 h 808924"/>
              <a:gd name="connsiteX2" fmla="*/ 3226852 w 3226852"/>
              <a:gd name="connsiteY2" fmla="*/ 0 h 80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6852" h="808924">
                <a:moveTo>
                  <a:pt x="0" y="671527"/>
                </a:moveTo>
                <a:cubicBezTo>
                  <a:pt x="355785" y="692936"/>
                  <a:pt x="1169960" y="886210"/>
                  <a:pt x="1707769" y="774289"/>
                </a:cubicBezTo>
                <a:cubicBezTo>
                  <a:pt x="2142235" y="659062"/>
                  <a:pt x="2828646" y="290051"/>
                  <a:pt x="3226852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" name="Group 16"/>
          <p:cNvGrpSpPr/>
          <p:nvPr/>
        </p:nvGrpSpPr>
        <p:grpSpPr>
          <a:xfrm>
            <a:off x="4781340" y="4869160"/>
            <a:ext cx="432048" cy="432048"/>
            <a:chOff x="4781340" y="4869160"/>
            <a:chExt cx="432048" cy="432048"/>
          </a:xfrm>
        </p:grpSpPr>
        <p:grpSp>
          <p:nvGrpSpPr>
            <p:cNvPr id="74" name="Group 73"/>
            <p:cNvGrpSpPr/>
            <p:nvPr/>
          </p:nvGrpSpPr>
          <p:grpSpPr>
            <a:xfrm>
              <a:off x="4781340" y="4869160"/>
              <a:ext cx="432048" cy="432048"/>
              <a:chOff x="5634826" y="4629147"/>
              <a:chExt cx="432048" cy="43204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5634826" y="4629147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0830" y="4698816"/>
                <a:ext cx="360040" cy="292710"/>
              </a:xfrm>
              <a:prstGeom prst="rect">
                <a:avLst/>
              </a:prstGeom>
            </p:spPr>
          </p:pic>
        </p:grpSp>
        <p:sp>
          <p:nvSpPr>
            <p:cNvPr id="77" name="Oval 76"/>
            <p:cNvSpPr/>
            <p:nvPr/>
          </p:nvSpPr>
          <p:spPr>
            <a:xfrm>
              <a:off x="5015294" y="504098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58" y="5469500"/>
            <a:ext cx="871571" cy="1160792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6619327" y="2738623"/>
            <a:ext cx="1300517" cy="1147797"/>
            <a:chOff x="6619327" y="2738623"/>
            <a:chExt cx="1300517" cy="1147797"/>
          </a:xfrm>
        </p:grpSpPr>
        <p:grpSp>
          <p:nvGrpSpPr>
            <p:cNvPr id="97" name="Group 96"/>
            <p:cNvGrpSpPr/>
            <p:nvPr/>
          </p:nvGrpSpPr>
          <p:grpSpPr>
            <a:xfrm>
              <a:off x="7053562" y="3454372"/>
              <a:ext cx="432048" cy="432048"/>
              <a:chOff x="5634826" y="4629147"/>
              <a:chExt cx="432048" cy="432048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634826" y="4629147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0830" y="4698816"/>
                <a:ext cx="360040" cy="292710"/>
              </a:xfrm>
              <a:prstGeom prst="rect">
                <a:avLst/>
              </a:prstGeom>
            </p:spPr>
          </p:pic>
        </p:grpSp>
        <p:cxnSp>
          <p:nvCxnSpPr>
            <p:cNvPr id="98" name="Straight Arrow Connector 97"/>
            <p:cNvCxnSpPr>
              <a:stCxn id="99" idx="2"/>
              <a:endCxn id="100" idx="0"/>
            </p:cNvCxnSpPr>
            <p:nvPr/>
          </p:nvCxnSpPr>
          <p:spPr>
            <a:xfrm>
              <a:off x="7269586" y="3098663"/>
              <a:ext cx="0" cy="35570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Rounded Rectangle 98"/>
            <p:cNvSpPr/>
            <p:nvPr/>
          </p:nvSpPr>
          <p:spPr>
            <a:xfrm>
              <a:off x="6619327" y="2738623"/>
              <a:ext cx="1300517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top(N,i,k</a:t>
              </a:r>
              <a:r>
                <a:rPr lang="en-CA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r>
                <a:rPr lang="en-CA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3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64 -0.31366 L -0.25764 -0.04445 L -0.00018 0.00046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14097 -0.0421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Defending computation warranties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CA" dirty="0" smtClean="0"/>
              <a:t>Writes delayed until conflicting warranties expire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5095" y="2632999"/>
            <a:ext cx="76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latin typeface="+mn-lt"/>
              </a:rPr>
              <a:t>Client</a:t>
            </a:r>
            <a:endParaRPr lang="en-CA" dirty="0"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31286" y="2251210"/>
            <a:ext cx="3487216" cy="1132910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2887470" y="2446828"/>
            <a:ext cx="360000" cy="360000"/>
          </a:xfrm>
          <a:prstGeom prst="ellipse">
            <a:avLst/>
          </a:prstGeom>
          <a:solidFill>
            <a:srgbClr val="4FBD81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3310485" y="2666643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3" name="Group 22"/>
          <p:cNvGrpSpPr/>
          <p:nvPr/>
        </p:nvGrpSpPr>
        <p:grpSpPr>
          <a:xfrm>
            <a:off x="561077" y="4518184"/>
            <a:ext cx="4714051" cy="1134000"/>
            <a:chOff x="1553892" y="5085184"/>
            <a:chExt cx="4714051" cy="1134000"/>
          </a:xfrm>
        </p:grpSpPr>
        <p:sp>
          <p:nvSpPr>
            <p:cNvPr id="24" name="TextBox 23"/>
            <p:cNvSpPr txBox="1"/>
            <p:nvPr/>
          </p:nvSpPr>
          <p:spPr>
            <a:xfrm>
              <a:off x="1553892" y="5467518"/>
              <a:ext cx="670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dirty="0" smtClean="0">
                  <a:latin typeface="+mn-lt"/>
                </a:rPr>
                <a:t>Store</a:t>
              </a:r>
              <a:endParaRPr lang="en-CA" dirty="0"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24100" y="5085184"/>
              <a:ext cx="4043843" cy="1134000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51829" y="5648986"/>
            <a:ext cx="91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+mn-lt"/>
              </a:rPr>
              <a:t>Pending writes</a:t>
            </a:r>
            <a:endParaRPr lang="en-CA" dirty="0">
              <a:latin typeface="+mn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719600" y="4518184"/>
            <a:ext cx="0" cy="113400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904502" y="4759810"/>
            <a:ext cx="360000" cy="360000"/>
          </a:xfrm>
          <a:prstGeom prst="ellipse">
            <a:avLst/>
          </a:prstGeom>
          <a:solidFill>
            <a:srgbClr val="4FBD81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2757718" y="4639104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5852370" y="2251210"/>
            <a:ext cx="2834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0000"/>
              </a:buClr>
            </a:pPr>
            <a:r>
              <a:rPr lang="en-CA" sz="2000" kern="0" dirty="0">
                <a:solidFill>
                  <a:srgbClr val="000000"/>
                </a:solidFill>
                <a:latin typeface="Cronos Pro"/>
              </a:rPr>
              <a:t>Warranty dependency tree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661365" y="3384120"/>
            <a:ext cx="0" cy="113406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32906" y="376648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commit</a:t>
            </a:r>
            <a:endParaRPr lang="en-CA" dirty="0"/>
          </a:p>
        </p:txBody>
      </p:sp>
      <p:sp>
        <p:nvSpPr>
          <p:cNvPr id="67" name="TextBox 66"/>
          <p:cNvSpPr txBox="1"/>
          <p:nvPr/>
        </p:nvSpPr>
        <p:spPr>
          <a:xfrm>
            <a:off x="2980145" y="377097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committed</a:t>
            </a:r>
            <a:endParaRPr lang="en-CA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2980145" y="3384120"/>
            <a:ext cx="0" cy="113406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2332800" y="5149353"/>
            <a:ext cx="1872000" cy="400110"/>
            <a:chOff x="2332800" y="5149353"/>
            <a:chExt cx="1872000" cy="400110"/>
          </a:xfrm>
        </p:grpSpPr>
        <p:sp>
          <p:nvSpPr>
            <p:cNvPr id="87" name="Rounded Rectangle 86"/>
            <p:cNvSpPr/>
            <p:nvPr/>
          </p:nvSpPr>
          <p:spPr>
            <a:xfrm>
              <a:off x="2332800" y="5149353"/>
              <a:ext cx="1872000" cy="4001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  </a:t>
              </a:r>
              <a:endParaRPr lang="en-CA" b="1" dirty="0">
                <a:solidFill>
                  <a:srgbClr val="0066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332800" y="5164742"/>
              <a:ext cx="1670400" cy="369332"/>
              <a:chOff x="2332800" y="5164742"/>
              <a:chExt cx="1670400" cy="36933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2332800" y="5164742"/>
                <a:ext cx="1480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Calibri" panose="020F0502020204030204" pitchFamily="34" charset="0"/>
                  </a:rPr>
                  <a:t>top(N,i,k</a:t>
                </a:r>
                <a:r>
                  <a:rPr lang="en-CA" baseline="-25000" dirty="0" smtClean="0">
                    <a:latin typeface="Calibri" panose="020F0502020204030204" pitchFamily="34" charset="0"/>
                  </a:rPr>
                  <a:t>1</a:t>
                </a:r>
                <a:r>
                  <a:rPr lang="en-CA" dirty="0" smtClean="0">
                    <a:latin typeface="Calibri" panose="020F0502020204030204" pitchFamily="34" charset="0"/>
                  </a:rPr>
                  <a:t>) == </a:t>
                </a:r>
                <a:endParaRPr lang="en-CA" b="1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715200" y="5205408"/>
                <a:ext cx="288000" cy="288000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  <a:scene3d>
                <a:camera prst="orthographicFront"/>
                <a:lightRig rig="twoPt" dir="t">
                  <a:rot lat="0" lon="0" rev="5400000"/>
                </a:lightRig>
              </a:scene3d>
              <a:sp3d prstMaterial="matte">
                <a:bevelT w="144780" h="14478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801600" y="5400000"/>
            <a:ext cx="802720" cy="1232033"/>
            <a:chOff x="1185474" y="5138116"/>
            <a:chExt cx="802720" cy="1232033"/>
          </a:xfrm>
        </p:grpSpPr>
        <p:sp>
          <p:nvSpPr>
            <p:cNvPr id="57" name="TextBox 56"/>
            <p:cNvSpPr txBox="1"/>
            <p:nvPr/>
          </p:nvSpPr>
          <p:spPr>
            <a:xfrm>
              <a:off x="1185474" y="5723818"/>
              <a:ext cx="802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expires</a:t>
              </a:r>
            </a:p>
            <a:p>
              <a:pPr algn="ctr"/>
              <a:r>
                <a:rPr lang="en-CA" dirty="0" smtClean="0">
                  <a:latin typeface="+mn-lt"/>
                </a:rPr>
                <a:t>4 p.m.</a:t>
              </a:r>
              <a:endParaRPr lang="en-CA" dirty="0">
                <a:latin typeface="+mn-lt"/>
              </a:endParaRPr>
            </a:p>
          </p:txBody>
        </p:sp>
        <p:pic>
          <p:nvPicPr>
            <p:cNvPr id="64" name="Content Placeholder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8151" y="5138116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Group 52"/>
          <p:cNvGrpSpPr/>
          <p:nvPr/>
        </p:nvGrpSpPr>
        <p:grpSpPr>
          <a:xfrm>
            <a:off x="7053562" y="3454372"/>
            <a:ext cx="432048" cy="432048"/>
            <a:chOff x="5634826" y="4629147"/>
            <a:chExt cx="432048" cy="432048"/>
          </a:xfrm>
        </p:grpSpPr>
        <p:sp>
          <p:nvSpPr>
            <p:cNvPr id="58" name="Rectangle 57"/>
            <p:cNvSpPr/>
            <p:nvPr/>
          </p:nvSpPr>
          <p:spPr>
            <a:xfrm>
              <a:off x="5634826" y="4629147"/>
              <a:ext cx="432048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30" y="4698816"/>
              <a:ext cx="360040" cy="292710"/>
            </a:xfrm>
            <a:prstGeom prst="rect">
              <a:avLst/>
            </a:prstGeom>
          </p:spPr>
        </p:pic>
      </p:grpSp>
      <p:cxnSp>
        <p:nvCxnSpPr>
          <p:cNvPr id="60" name="Straight Arrow Connector 59"/>
          <p:cNvCxnSpPr>
            <a:stCxn id="61" idx="2"/>
            <a:endCxn id="58" idx="0"/>
          </p:cNvCxnSpPr>
          <p:nvPr/>
        </p:nvCxnSpPr>
        <p:spPr>
          <a:xfrm>
            <a:off x="7269586" y="3098663"/>
            <a:ext cx="0" cy="3557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6619327" y="2738623"/>
            <a:ext cx="1300517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top(N,i,k</a:t>
            </a:r>
            <a:r>
              <a:rPr lang="en-CA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428431" y="2718627"/>
            <a:ext cx="432048" cy="432048"/>
            <a:chOff x="4781340" y="4869160"/>
            <a:chExt cx="432048" cy="432048"/>
          </a:xfrm>
        </p:grpSpPr>
        <p:grpSp>
          <p:nvGrpSpPr>
            <p:cNvPr id="76" name="Group 75"/>
            <p:cNvGrpSpPr/>
            <p:nvPr/>
          </p:nvGrpSpPr>
          <p:grpSpPr>
            <a:xfrm>
              <a:off x="4781340" y="4869160"/>
              <a:ext cx="432048" cy="432048"/>
              <a:chOff x="5634826" y="4629147"/>
              <a:chExt cx="432048" cy="432048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634826" y="4629147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0830" y="4698816"/>
                <a:ext cx="360040" cy="292710"/>
              </a:xfrm>
              <a:prstGeom prst="rect">
                <a:avLst/>
              </a:prstGeom>
            </p:spPr>
          </p:pic>
        </p:grpSp>
        <p:sp>
          <p:nvSpPr>
            <p:cNvPr id="77" name="Oval 76"/>
            <p:cNvSpPr/>
            <p:nvPr/>
          </p:nvSpPr>
          <p:spPr>
            <a:xfrm>
              <a:off x="5015294" y="504098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64395" y="3925610"/>
            <a:ext cx="2355449" cy="1115376"/>
            <a:chOff x="5564395" y="3925610"/>
            <a:chExt cx="2355449" cy="1115376"/>
          </a:xfrm>
        </p:grpSpPr>
        <p:grpSp>
          <p:nvGrpSpPr>
            <p:cNvPr id="92" name="Group 91"/>
            <p:cNvGrpSpPr/>
            <p:nvPr/>
          </p:nvGrpSpPr>
          <p:grpSpPr>
            <a:xfrm>
              <a:off x="5564395" y="3925610"/>
              <a:ext cx="2355449" cy="1115376"/>
              <a:chOff x="5522434" y="2684271"/>
              <a:chExt cx="3409900" cy="1115376"/>
            </a:xfrm>
          </p:grpSpPr>
          <p:sp>
            <p:nvSpPr>
              <p:cNvPr id="96" name="Cloud Callout 95"/>
              <p:cNvSpPr/>
              <p:nvPr/>
            </p:nvSpPr>
            <p:spPr>
              <a:xfrm>
                <a:off x="5522434" y="2684271"/>
                <a:ext cx="3409900" cy="1115376"/>
              </a:xfrm>
              <a:prstGeom prst="cloudCallout">
                <a:avLst>
                  <a:gd name="adj1" fmla="val -60442"/>
                  <a:gd name="adj2" fmla="val 41025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187939" y="3140968"/>
                <a:ext cx="349696" cy="3010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739839" y="3217835"/>
                <a:ext cx="349696" cy="3010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870753" y="4298632"/>
              <a:ext cx="1742732" cy="369332"/>
              <a:chOff x="5854278" y="4298632"/>
              <a:chExt cx="1742732" cy="369332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5854278" y="4298632"/>
                <a:ext cx="1480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Calibri" panose="020F0502020204030204" pitchFamily="34" charset="0"/>
                  </a:rPr>
                  <a:t>top(N,i,k</a:t>
                </a:r>
                <a:r>
                  <a:rPr lang="en-CA" baseline="-25000" dirty="0" smtClean="0">
                    <a:latin typeface="Calibri" panose="020F0502020204030204" pitchFamily="34" charset="0"/>
                  </a:rPr>
                  <a:t>1</a:t>
                </a:r>
                <a:r>
                  <a:rPr lang="en-CA" dirty="0" smtClean="0">
                    <a:latin typeface="Calibri" panose="020F0502020204030204" pitchFamily="34" charset="0"/>
                  </a:rPr>
                  <a:t>) == </a:t>
                </a:r>
                <a:endParaRPr lang="en-CA" b="1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237010" y="4303298"/>
                <a:ext cx="360000" cy="360000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  <a:scene3d>
                <a:camera prst="orthographicFront"/>
                <a:lightRig rig="twoPt" dir="t">
                  <a:rot lat="0" lon="0" rev="5400000"/>
                </a:lightRig>
              </a:scene3d>
              <a:sp3d prstMaterial="matte">
                <a:bevelT w="180000" h="180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3491880" y="4581128"/>
            <a:ext cx="432048" cy="432048"/>
            <a:chOff x="5634826" y="4629147"/>
            <a:chExt cx="432048" cy="432048"/>
          </a:xfrm>
        </p:grpSpPr>
        <p:sp>
          <p:nvSpPr>
            <p:cNvPr id="100" name="Rectangle 99"/>
            <p:cNvSpPr/>
            <p:nvPr/>
          </p:nvSpPr>
          <p:spPr>
            <a:xfrm>
              <a:off x="5634826" y="4629147"/>
              <a:ext cx="432048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30" y="4698816"/>
              <a:ext cx="360040" cy="292710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4781340" y="4869160"/>
            <a:ext cx="432048" cy="432048"/>
            <a:chOff x="4781340" y="4869160"/>
            <a:chExt cx="432048" cy="432048"/>
          </a:xfrm>
        </p:grpSpPr>
        <p:grpSp>
          <p:nvGrpSpPr>
            <p:cNvPr id="103" name="Group 102"/>
            <p:cNvGrpSpPr/>
            <p:nvPr/>
          </p:nvGrpSpPr>
          <p:grpSpPr>
            <a:xfrm>
              <a:off x="4781340" y="4869160"/>
              <a:ext cx="432048" cy="432048"/>
              <a:chOff x="5634826" y="4629147"/>
              <a:chExt cx="432048" cy="432048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5634826" y="4629147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0830" y="4698816"/>
                <a:ext cx="360040" cy="292710"/>
              </a:xfrm>
              <a:prstGeom prst="rect">
                <a:avLst/>
              </a:prstGeom>
            </p:spPr>
          </p:pic>
        </p:grpSp>
        <p:sp>
          <p:nvSpPr>
            <p:cNvPr id="104" name="Oval 103"/>
            <p:cNvSpPr/>
            <p:nvPr/>
          </p:nvSpPr>
          <p:spPr>
            <a:xfrm>
              <a:off x="5015294" y="504098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5" name="Freeform 64"/>
          <p:cNvSpPr/>
          <p:nvPr/>
        </p:nvSpPr>
        <p:spPr>
          <a:xfrm>
            <a:off x="4036728" y="4667864"/>
            <a:ext cx="3226852" cy="808924"/>
          </a:xfrm>
          <a:custGeom>
            <a:avLst/>
            <a:gdLst>
              <a:gd name="connsiteX0" fmla="*/ 0 w 3819832"/>
              <a:gd name="connsiteY0" fmla="*/ 709486 h 929341"/>
              <a:gd name="connsiteX1" fmla="*/ 2271252 w 3819832"/>
              <a:gd name="connsiteY1" fmla="*/ 886466 h 929341"/>
              <a:gd name="connsiteX2" fmla="*/ 3819832 w 3819832"/>
              <a:gd name="connsiteY2" fmla="*/ 1563 h 929341"/>
              <a:gd name="connsiteX0" fmla="*/ 0 w 3753464"/>
              <a:gd name="connsiteY0" fmla="*/ 775756 h 1000319"/>
              <a:gd name="connsiteX1" fmla="*/ 2271252 w 3753464"/>
              <a:gd name="connsiteY1" fmla="*/ 952736 h 1000319"/>
              <a:gd name="connsiteX2" fmla="*/ 3753464 w 3753464"/>
              <a:gd name="connsiteY2" fmla="*/ 1466 h 1000319"/>
              <a:gd name="connsiteX0" fmla="*/ 0 w 3753464"/>
              <a:gd name="connsiteY0" fmla="*/ 774290 h 998853"/>
              <a:gd name="connsiteX1" fmla="*/ 2271252 w 3753464"/>
              <a:gd name="connsiteY1" fmla="*/ 951270 h 998853"/>
              <a:gd name="connsiteX2" fmla="*/ 3753464 w 3753464"/>
              <a:gd name="connsiteY2" fmla="*/ 0 h 998853"/>
              <a:gd name="connsiteX0" fmla="*/ 0 w 3753464"/>
              <a:gd name="connsiteY0" fmla="*/ 774290 h 878103"/>
              <a:gd name="connsiteX1" fmla="*/ 2234381 w 3753464"/>
              <a:gd name="connsiteY1" fmla="*/ 774289 h 878103"/>
              <a:gd name="connsiteX2" fmla="*/ 3753464 w 3753464"/>
              <a:gd name="connsiteY2" fmla="*/ 0 h 878103"/>
              <a:gd name="connsiteX0" fmla="*/ 0 w 3768213"/>
              <a:gd name="connsiteY0" fmla="*/ 707922 h 844380"/>
              <a:gd name="connsiteX1" fmla="*/ 2249130 w 3768213"/>
              <a:gd name="connsiteY1" fmla="*/ 774289 h 844380"/>
              <a:gd name="connsiteX2" fmla="*/ 3768213 w 3768213"/>
              <a:gd name="connsiteY2" fmla="*/ 0 h 844380"/>
              <a:gd name="connsiteX0" fmla="*/ 0 w 3768213"/>
              <a:gd name="connsiteY0" fmla="*/ 707922 h 859592"/>
              <a:gd name="connsiteX1" fmla="*/ 1880198 w 3768213"/>
              <a:gd name="connsiteY1" fmla="*/ 832390 h 859592"/>
              <a:gd name="connsiteX2" fmla="*/ 2249130 w 3768213"/>
              <a:gd name="connsiteY2" fmla="*/ 774289 h 859592"/>
              <a:gd name="connsiteX3" fmla="*/ 3768213 w 3768213"/>
              <a:gd name="connsiteY3" fmla="*/ 0 h 859592"/>
              <a:gd name="connsiteX0" fmla="*/ 0 w 3768213"/>
              <a:gd name="connsiteY0" fmla="*/ 707922 h 871112"/>
              <a:gd name="connsiteX1" fmla="*/ 1880198 w 3768213"/>
              <a:gd name="connsiteY1" fmla="*/ 832390 h 871112"/>
              <a:gd name="connsiteX2" fmla="*/ 2249130 w 3768213"/>
              <a:gd name="connsiteY2" fmla="*/ 774289 h 871112"/>
              <a:gd name="connsiteX3" fmla="*/ 3768213 w 3768213"/>
              <a:gd name="connsiteY3" fmla="*/ 0 h 871112"/>
              <a:gd name="connsiteX0" fmla="*/ 0 w 3768213"/>
              <a:gd name="connsiteY0" fmla="*/ 707922 h 851796"/>
              <a:gd name="connsiteX1" fmla="*/ 1880198 w 3768213"/>
              <a:gd name="connsiteY1" fmla="*/ 832390 h 851796"/>
              <a:gd name="connsiteX2" fmla="*/ 2249130 w 3768213"/>
              <a:gd name="connsiteY2" fmla="*/ 774289 h 851796"/>
              <a:gd name="connsiteX3" fmla="*/ 3768213 w 3768213"/>
              <a:gd name="connsiteY3" fmla="*/ 0 h 851796"/>
              <a:gd name="connsiteX0" fmla="*/ 0 w 3768213"/>
              <a:gd name="connsiteY0" fmla="*/ 707922 h 811646"/>
              <a:gd name="connsiteX1" fmla="*/ 1161416 w 3768213"/>
              <a:gd name="connsiteY1" fmla="*/ 691363 h 811646"/>
              <a:gd name="connsiteX2" fmla="*/ 2249130 w 3768213"/>
              <a:gd name="connsiteY2" fmla="*/ 774289 h 811646"/>
              <a:gd name="connsiteX3" fmla="*/ 3768213 w 3768213"/>
              <a:gd name="connsiteY3" fmla="*/ 0 h 811646"/>
              <a:gd name="connsiteX0" fmla="*/ 0 w 3213204"/>
              <a:gd name="connsiteY0" fmla="*/ 662429 h 812620"/>
              <a:gd name="connsiteX1" fmla="*/ 606407 w 3213204"/>
              <a:gd name="connsiteY1" fmla="*/ 691363 h 812620"/>
              <a:gd name="connsiteX2" fmla="*/ 1694121 w 3213204"/>
              <a:gd name="connsiteY2" fmla="*/ 774289 h 812620"/>
              <a:gd name="connsiteX3" fmla="*/ 3213204 w 3213204"/>
              <a:gd name="connsiteY3" fmla="*/ 0 h 812620"/>
              <a:gd name="connsiteX0" fmla="*/ 0 w 3226852"/>
              <a:gd name="connsiteY0" fmla="*/ 671527 h 812421"/>
              <a:gd name="connsiteX1" fmla="*/ 620055 w 3226852"/>
              <a:gd name="connsiteY1" fmla="*/ 691363 h 812421"/>
              <a:gd name="connsiteX2" fmla="*/ 1707769 w 3226852"/>
              <a:gd name="connsiteY2" fmla="*/ 774289 h 812421"/>
              <a:gd name="connsiteX3" fmla="*/ 3226852 w 3226852"/>
              <a:gd name="connsiteY3" fmla="*/ 0 h 812421"/>
              <a:gd name="connsiteX0" fmla="*/ 0 w 3226852"/>
              <a:gd name="connsiteY0" fmla="*/ 671527 h 808924"/>
              <a:gd name="connsiteX1" fmla="*/ 1707769 w 3226852"/>
              <a:gd name="connsiteY1" fmla="*/ 774289 h 808924"/>
              <a:gd name="connsiteX2" fmla="*/ 3226852 w 3226852"/>
              <a:gd name="connsiteY2" fmla="*/ 0 h 80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6852" h="808924">
                <a:moveTo>
                  <a:pt x="0" y="671527"/>
                </a:moveTo>
                <a:cubicBezTo>
                  <a:pt x="355785" y="692936"/>
                  <a:pt x="1169960" y="886210"/>
                  <a:pt x="1707769" y="774289"/>
                </a:cubicBezTo>
                <a:cubicBezTo>
                  <a:pt x="2142235" y="659062"/>
                  <a:pt x="2828646" y="290051"/>
                  <a:pt x="3226852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4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14097 -0.042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Warranty durations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Warranties can delay writes</a:t>
            </a:r>
          </a:p>
          <a:p>
            <a:r>
              <a:rPr lang="en-CA" dirty="0" smtClean="0"/>
              <a:t>Key to performance: </a:t>
            </a:r>
            <a:r>
              <a:rPr lang="en-CA" b="1" dirty="0" smtClean="0">
                <a:solidFill>
                  <a:srgbClr val="006600"/>
                </a:solidFill>
              </a:rPr>
              <a:t>warranty durations</a:t>
            </a:r>
          </a:p>
          <a:p>
            <a:pPr lvl="1"/>
            <a:r>
              <a:rPr lang="en-CA" dirty="0" smtClean="0"/>
              <a:t>Long enough to be useful</a:t>
            </a:r>
          </a:p>
          <a:p>
            <a:pPr lvl="1"/>
            <a:r>
              <a:rPr lang="en-CA" dirty="0" smtClean="0"/>
              <a:t>Short enough to keep writers from blocking</a:t>
            </a:r>
          </a:p>
          <a:p>
            <a:pPr lvl="1"/>
            <a:r>
              <a:rPr lang="en-CA" b="1" dirty="0" smtClean="0">
                <a:solidFill>
                  <a:srgbClr val="006600"/>
                </a:solidFill>
              </a:rPr>
              <a:t>Automatic, adaptive, online mechanism</a:t>
            </a:r>
            <a:endParaRPr lang="en-CA" dirty="0" smtClean="0"/>
          </a:p>
          <a:p>
            <a:pPr lvl="2"/>
            <a:r>
              <a:rPr lang="en-CA" dirty="0" smtClean="0"/>
              <a:t>Analytical model driven by run-time measurements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29192"/>
              </p:ext>
            </p:extLst>
          </p:nvPr>
        </p:nvGraphicFramePr>
        <p:xfrm>
          <a:off x="1031988" y="4984524"/>
          <a:ext cx="713732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2100"/>
                <a:gridCol w="648072"/>
                <a:gridCol w="2157156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Frequently used &amp; seldom changed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long warranties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tx1"/>
                          </a:solidFill>
                        </a:rPr>
                        <a:t>Frequently changes or seldom used</a:t>
                      </a:r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solidFill>
                            <a:schemeClr val="tx1"/>
                          </a:solidFill>
                        </a:rPr>
                        <a:t>short warranties</a:t>
                      </a:r>
                    </a:p>
                    <a:p>
                      <a:pPr algn="ctr"/>
                      <a:r>
                        <a:rPr lang="en-CA" sz="2400" dirty="0" smtClean="0">
                          <a:solidFill>
                            <a:schemeClr val="tx1"/>
                          </a:solidFill>
                        </a:rPr>
                        <a:t>(if any at all)</a:t>
                      </a:r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5466751" y="5059854"/>
            <a:ext cx="394944" cy="294438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5466751" y="5726850"/>
            <a:ext cx="394944" cy="294438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9976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Trade-offs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Unavoidable trade-off between readers &amp; writers</a:t>
            </a:r>
          </a:p>
          <a:p>
            <a:pPr lvl="1"/>
            <a:r>
              <a:rPr lang="en-CA" dirty="0" smtClean="0"/>
              <a:t>Read </a:t>
            </a:r>
            <a:r>
              <a:rPr lang="en-CA" dirty="0"/>
              <a:t>performance improved, but writes delayed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79612" y="3182752"/>
            <a:ext cx="6984776" cy="1326368"/>
            <a:chOff x="1079612" y="4538210"/>
            <a:chExt cx="6984776" cy="1326368"/>
          </a:xfrm>
        </p:grpSpPr>
        <p:sp>
          <p:nvSpPr>
            <p:cNvPr id="6" name="Rectangle 5"/>
            <p:cNvSpPr/>
            <p:nvPr/>
          </p:nvSpPr>
          <p:spPr>
            <a:xfrm>
              <a:off x="1079612" y="4538210"/>
              <a:ext cx="6984776" cy="114926"/>
            </a:xfrm>
            <a:prstGeom prst="rect">
              <a:avLst/>
            </a:prstGeom>
            <a:gradFill flip="none" rotWithShape="1">
              <a:gsLst>
                <a:gs pos="50000">
                  <a:schemeClr val="bg2"/>
                </a:gs>
                <a:gs pos="0">
                  <a:srgbClr val="FF9900"/>
                </a:gs>
                <a:gs pos="100000">
                  <a:srgbClr val="0066CC"/>
                </a:gs>
              </a:gsLst>
              <a:lin ang="0" scaled="1"/>
              <a:tileRect/>
            </a:gra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9612" y="4664249"/>
              <a:ext cx="2026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+mn-lt"/>
                </a:rPr>
                <a:t>OCC</a:t>
              </a:r>
            </a:p>
            <a:p>
              <a:r>
                <a:rPr lang="en-CA" dirty="0" smtClean="0">
                  <a:latin typeface="+mn-lt"/>
                </a:rPr>
                <a:t>writers abort readers</a:t>
              </a:r>
              <a:endParaRPr lang="en-CA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97494" y="4664249"/>
              <a:ext cx="24668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dirty="0" smtClean="0">
                  <a:latin typeface="+mn-lt"/>
                </a:rPr>
                <a:t>Pessimistic locking</a:t>
              </a:r>
            </a:p>
            <a:p>
              <a:pPr algn="r"/>
              <a:r>
                <a:rPr lang="en-CA" dirty="0" smtClean="0">
                  <a:latin typeface="+mn-lt"/>
                </a:rPr>
                <a:t>writers wait for read locks</a:t>
              </a:r>
              <a:endParaRPr lang="en-CA" dirty="0">
                <a:latin typeface="+mn-lt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4535996" y="4664249"/>
              <a:ext cx="72008" cy="276999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0676" y="4941248"/>
              <a:ext cx="19426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latin typeface="+mn-lt"/>
                </a:rPr>
                <a:t>Warranties</a:t>
              </a:r>
            </a:p>
            <a:p>
              <a:pPr algn="ctr"/>
              <a:r>
                <a:rPr lang="en-CA" dirty="0" smtClean="0">
                  <a:latin typeface="+mn-lt"/>
                </a:rPr>
                <a:t>writers wait for</a:t>
              </a:r>
            </a:p>
            <a:p>
              <a:pPr algn="ctr"/>
              <a:r>
                <a:rPr lang="en-CA" dirty="0" smtClean="0">
                  <a:latin typeface="+mn-lt"/>
                </a:rPr>
                <a:t>warranties to expire</a:t>
              </a:r>
              <a:endParaRPr lang="en-CA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637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Implementation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Extended Fabric </a:t>
            </a:r>
            <a:r>
              <a:rPr lang="en-CA" sz="2400" dirty="0" smtClean="0"/>
              <a:t>[SOSP 2009]</a:t>
            </a:r>
            <a:endParaRPr lang="en-CA" dirty="0" smtClean="0"/>
          </a:p>
          <a:p>
            <a:pPr lvl="1"/>
            <a:r>
              <a:rPr lang="en-CA" dirty="0" smtClean="0"/>
              <a:t>Secure distributed object system</a:t>
            </a:r>
          </a:p>
          <a:p>
            <a:pPr lvl="1"/>
            <a:r>
              <a:rPr lang="en-CA" dirty="0" smtClean="0"/>
              <a:t>High-level programming model</a:t>
            </a:r>
          </a:p>
          <a:p>
            <a:pPr lvl="2"/>
            <a:r>
              <a:rPr lang="en-CA" dirty="0" smtClean="0"/>
              <a:t>Presents persistent data as ordinary language-level objects</a:t>
            </a:r>
          </a:p>
          <a:p>
            <a:endParaRPr lang="en-CA" sz="2800" dirty="0" smtClean="0"/>
          </a:p>
          <a:p>
            <a:r>
              <a:rPr lang="en-CA" sz="2800" dirty="0" smtClean="0"/>
              <a:t>Support for both state &amp; computation warranties</a:t>
            </a:r>
          </a:p>
          <a:p>
            <a:pPr lvl="1"/>
            <a:r>
              <a:rPr lang="en-CA" sz="2400" dirty="0" smtClean="0"/>
              <a:t>Fabric language extended with </a:t>
            </a:r>
            <a:r>
              <a:rPr lang="en-CA" sz="2400" dirty="0" err="1" smtClean="0"/>
              <a:t>memoized</a:t>
            </a:r>
            <a:r>
              <a:rPr lang="en-CA" sz="2400" dirty="0" smtClean="0"/>
              <a:t> methods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08481"/>
              </p:ext>
            </p:extLst>
          </p:nvPr>
        </p:nvGraphicFramePr>
        <p:xfrm>
          <a:off x="3203848" y="5372824"/>
          <a:ext cx="5293424" cy="7924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2304256"/>
                <a:gridCol w="360040"/>
                <a:gridCol w="2629128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Fabric 0.2.1</a:t>
                      </a:r>
                      <a:endParaRPr lang="en-CA" sz="2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44</a:t>
                      </a:r>
                      <a:endParaRPr lang="en-CA" sz="2000" dirty="0"/>
                    </a:p>
                  </a:txBody>
                  <a:tcPr marR="0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 </a:t>
                      </a:r>
                      <a:r>
                        <a:rPr lang="en-CA" sz="2000" dirty="0" err="1" smtClean="0"/>
                        <a:t>kLOC</a:t>
                      </a:r>
                      <a:endParaRPr lang="en-CA" sz="2000" dirty="0"/>
                    </a:p>
                  </a:txBody>
                  <a:tcPr marL="0"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Warranties extension</a:t>
                      </a:r>
                      <a:endParaRPr lang="en-CA" sz="2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7</a:t>
                      </a:r>
                      <a:endParaRPr lang="en-CA" sz="2000" dirty="0"/>
                    </a:p>
                  </a:txBody>
                  <a:tcPr marR="0"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 </a:t>
                      </a:r>
                      <a:r>
                        <a:rPr lang="en-CA" sz="2000" dirty="0" err="1" smtClean="0"/>
                        <a:t>kLOC</a:t>
                      </a:r>
                      <a:r>
                        <a:rPr lang="en-CA" sz="2000" dirty="0" smtClean="0"/>
                        <a:t> added or modified</a:t>
                      </a:r>
                      <a:endParaRPr lang="en-CA" sz="2000" dirty="0"/>
                    </a:p>
                  </a:txBody>
                  <a:tcPr marL="0"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99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Evaluation: state warranties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Multiuser OO7 benchmark</a:t>
            </a:r>
          </a:p>
          <a:p>
            <a:pPr lvl="1"/>
            <a:r>
              <a:rPr lang="en-CA" dirty="0" smtClean="0"/>
              <a:t>Models OODBMS applications</a:t>
            </a:r>
          </a:p>
          <a:p>
            <a:pPr lvl="1"/>
            <a:r>
              <a:rPr lang="en-CA" dirty="0" smtClean="0"/>
              <a:t>Heavyweight transactions (~460 objects involved)</a:t>
            </a:r>
            <a:endParaRPr lang="en-CA" sz="2800" dirty="0" smtClean="0"/>
          </a:p>
          <a:p>
            <a:r>
              <a:rPr lang="en-CA" sz="2800" dirty="0" smtClean="0"/>
              <a:t>Changed to model popularity of reads (power law)</a:t>
            </a:r>
          </a:p>
          <a:p>
            <a:pPr lvl="1"/>
            <a:r>
              <a:rPr lang="en-CA" dirty="0" smtClean="0"/>
              <a:t>Increases read/write contention (harder to scale)</a:t>
            </a:r>
          </a:p>
          <a:p>
            <a:endParaRPr lang="en-CA" dirty="0" smtClean="0"/>
          </a:p>
          <a:p>
            <a:r>
              <a:rPr lang="en-CA" dirty="0" smtClean="0"/>
              <a:t>Ran on Eucalyptus cluster</a:t>
            </a:r>
          </a:p>
          <a:p>
            <a:pPr lvl="1"/>
            <a:r>
              <a:rPr lang="en-CA" dirty="0" smtClean="0"/>
              <a:t>Stores</a:t>
            </a:r>
            <a:r>
              <a:rPr lang="en-CA" dirty="0"/>
              <a:t>: 2 cores, 8 GB memory</a:t>
            </a:r>
          </a:p>
          <a:p>
            <a:pPr lvl="1"/>
            <a:r>
              <a:rPr lang="en-CA" dirty="0" smtClean="0"/>
              <a:t>Clients: </a:t>
            </a:r>
            <a:r>
              <a:rPr lang="en-CA" dirty="0"/>
              <a:t>4 cores, 16 GB </a:t>
            </a:r>
            <a:r>
              <a:rPr lang="en-CA" dirty="0" smtClean="0"/>
              <a:t>memory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77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Scalability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72132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4932040" y="551723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0232" y="551723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75656" y="551723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3848" y="551723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17651" y="551723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00192" y="4437112"/>
            <a:ext cx="2188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+mn-lt"/>
              </a:rPr>
              <a:t>Little improvement: bottlenecked at stores w/ popular objects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2297707"/>
            <a:ext cx="281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~400 </a:t>
            </a:r>
            <a:r>
              <a:rPr lang="en-CA" dirty="0" err="1" smtClean="0">
                <a:latin typeface="+mn-lt"/>
              </a:rPr>
              <a:t>tx</a:t>
            </a:r>
            <a:r>
              <a:rPr lang="en-CA" dirty="0" smtClean="0">
                <a:latin typeface="+mn-lt"/>
              </a:rPr>
              <a:t>/s per additional store</a:t>
            </a:r>
            <a:endParaRPr lang="en-CA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280" y="492195"/>
            <a:ext cx="1513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CA" sz="2000" smtClean="0">
                <a:latin typeface="+mn-lt"/>
              </a:rPr>
              <a:t>2% writes</a:t>
            </a:r>
            <a:endParaRPr lang="en-CA" sz="2000" dirty="0" smtClean="0">
              <a:latin typeface="+mn-lt"/>
            </a:endParaRP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36 clients</a:t>
            </a:r>
          </a:p>
        </p:txBody>
      </p:sp>
    </p:spTree>
    <p:extLst>
      <p:ext uri="{BB962C8B-B14F-4D97-AF65-F5344CB8AC3E}">
        <p14:creationId xmlns:p14="http://schemas.microsoft.com/office/powerpoint/2010/main" val="343478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Effect of read/write ratios</a:t>
            </a:r>
            <a:endParaRPr lang="en-CA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94235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91543" y="5517232"/>
            <a:ext cx="7414140" cy="288032"/>
            <a:chOff x="1191543" y="5517232"/>
            <a:chExt cx="7414140" cy="288032"/>
          </a:xfrm>
        </p:grpSpPr>
        <p:sp>
          <p:nvSpPr>
            <p:cNvPr id="19" name="Rectangle 18"/>
            <p:cNvSpPr/>
            <p:nvPr/>
          </p:nvSpPr>
          <p:spPr>
            <a:xfrm>
              <a:off x="2339752" y="55172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91880" y="5517232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92080" y="5517232"/>
              <a:ext cx="20882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17651" y="55172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91543" y="55172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92280" y="492195"/>
            <a:ext cx="1513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3 stores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24 clients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7756" y="2132856"/>
            <a:ext cx="3563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Median write delay: 0 </a:t>
            </a:r>
            <a:r>
              <a:rPr lang="en-CA" dirty="0" err="1" smtClean="0">
                <a:latin typeface="+mn-lt"/>
              </a:rPr>
              <a:t>ms</a:t>
            </a:r>
            <a:endParaRPr lang="en-CA" dirty="0" smtClean="0">
              <a:latin typeface="+mn-lt"/>
            </a:endParaRPr>
          </a:p>
          <a:p>
            <a:r>
              <a:rPr lang="en-CA" dirty="0" smtClean="0">
                <a:latin typeface="+mn-lt"/>
              </a:rPr>
              <a:t>70-80% of writes commit immediately</a:t>
            </a:r>
          </a:p>
        </p:txBody>
      </p:sp>
    </p:spTree>
    <p:extLst>
      <p:ext uri="{BB962C8B-B14F-4D97-AF65-F5344CB8AC3E}">
        <p14:creationId xmlns:p14="http://schemas.microsoft.com/office/powerpoint/2010/main" val="390817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Consistency: how strong?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Strict </a:t>
            </a:r>
            <a:r>
              <a:rPr lang="en-CA" b="1" dirty="0" err="1" smtClean="0"/>
              <a:t>serializability</a:t>
            </a:r>
            <a:r>
              <a:rPr lang="en-CA" dirty="0" smtClean="0"/>
              <a:t> </a:t>
            </a:r>
            <a:r>
              <a:rPr lang="en-CA" sz="2400" dirty="0" smtClean="0"/>
              <a:t>[Papadimitriou 1979]</a:t>
            </a:r>
            <a:endParaRPr lang="en-CA" dirty="0" smtClean="0"/>
          </a:p>
          <a:p>
            <a:pPr lvl="1"/>
            <a:r>
              <a:rPr lang="en-CA" dirty="0" smtClean="0"/>
              <a:t>Behaviour = </a:t>
            </a:r>
            <a:r>
              <a:rPr lang="en-CA" dirty="0"/>
              <a:t>sequential </a:t>
            </a:r>
            <a:r>
              <a:rPr lang="en-CA" dirty="0" smtClean="0"/>
              <a:t>ordering (</a:t>
            </a:r>
            <a:r>
              <a:rPr lang="en-CA" dirty="0" err="1" smtClean="0"/>
              <a:t>serializability</a:t>
            </a:r>
            <a:r>
              <a:rPr lang="en-CA" dirty="0" smtClean="0"/>
              <a:t>)</a:t>
            </a:r>
            <a:endParaRPr lang="en-CA" dirty="0"/>
          </a:p>
          <a:p>
            <a:pPr lvl="1"/>
            <a:r>
              <a:rPr lang="en-CA" dirty="0" smtClean="0"/>
              <a:t>Order of non-overlapping transactions preserved</a:t>
            </a:r>
          </a:p>
          <a:p>
            <a:pPr lvl="1"/>
            <a:r>
              <a:rPr lang="en-CA" dirty="0" smtClean="0"/>
              <a:t>Ensures transactions always see most recent state</a:t>
            </a:r>
          </a:p>
          <a:p>
            <a:r>
              <a:rPr lang="en-CA" b="1" dirty="0" smtClean="0"/>
              <a:t>External consistency</a:t>
            </a:r>
            <a:r>
              <a:rPr lang="en-CA" dirty="0" smtClean="0"/>
              <a:t> </a:t>
            </a:r>
            <a:r>
              <a:rPr lang="en-CA" sz="2400" dirty="0" smtClean="0"/>
              <a:t>[Gifford 1981]</a:t>
            </a:r>
            <a:endParaRPr lang="en-CA" dirty="0" smtClean="0"/>
          </a:p>
          <a:p>
            <a:pPr lvl="1"/>
            <a:r>
              <a:rPr lang="en-CA" dirty="0" smtClean="0"/>
              <a:t>Serialization consistent w/ wall-clock time of commits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4" y="4293690"/>
            <a:ext cx="1393485" cy="20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6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Evaluation: computation warranties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Twitter benchmark</a:t>
            </a:r>
            <a:endParaRPr lang="en-CA" dirty="0"/>
          </a:p>
          <a:p>
            <a:pPr lvl="1"/>
            <a:r>
              <a:rPr lang="en-CA" dirty="0" smtClean="0"/>
              <a:t>1,000 users</a:t>
            </a:r>
          </a:p>
          <a:p>
            <a:pPr lvl="1"/>
            <a:r>
              <a:rPr lang="en-CA" dirty="0" smtClean="0"/>
              <a:t>98% reads (compute top-5 users)</a:t>
            </a:r>
          </a:p>
          <a:p>
            <a:pPr lvl="1"/>
            <a:r>
              <a:rPr lang="en-CA" dirty="0" smtClean="0"/>
              <a:t>2% writes (follow/unfollow random user)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Speedup by giving application-specific consistency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849713"/>
              </p:ext>
            </p:extLst>
          </p:nvPr>
        </p:nvGraphicFramePr>
        <p:xfrm>
          <a:off x="863952" y="3717032"/>
          <a:ext cx="7416096" cy="1889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944000"/>
                <a:gridCol w="900000"/>
                <a:gridCol w="288032"/>
                <a:gridCol w="900000"/>
                <a:gridCol w="612000"/>
                <a:gridCol w="288032"/>
                <a:gridCol w="612000"/>
                <a:gridCol w="792000"/>
                <a:gridCol w="288032"/>
                <a:gridCol w="792000"/>
              </a:tblGrid>
              <a:tr h="370840"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CA" sz="2000" dirty="0" smtClean="0"/>
                        <a:t>Throughput (</a:t>
                      </a:r>
                      <a:r>
                        <a:rPr lang="en-CA" sz="2000" dirty="0" err="1" smtClean="0"/>
                        <a:t>tx</a:t>
                      </a:r>
                      <a:r>
                        <a:rPr lang="en-CA" sz="2000" dirty="0" smtClean="0"/>
                        <a:t>/s)</a:t>
                      </a:r>
                      <a:endParaRPr lang="en-CA" sz="20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Median</a:t>
                      </a:r>
                    </a:p>
                    <a:p>
                      <a:pPr algn="ctr"/>
                      <a:r>
                        <a:rPr lang="en-CA" sz="2000" dirty="0" smtClean="0"/>
                        <a:t>latency (</a:t>
                      </a:r>
                      <a:r>
                        <a:rPr lang="en-CA" sz="2000" dirty="0" err="1" smtClean="0"/>
                        <a:t>ms</a:t>
                      </a:r>
                      <a:r>
                        <a:rPr lang="en-CA" sz="2000" dirty="0" smtClean="0"/>
                        <a:t>)</a:t>
                      </a:r>
                      <a:endParaRPr lang="en-CA" sz="20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95</a:t>
                      </a:r>
                      <a:r>
                        <a:rPr lang="en-CA" sz="2000" baseline="30000" dirty="0" smtClean="0"/>
                        <a:t>th</a:t>
                      </a:r>
                      <a:r>
                        <a:rPr lang="en-CA" sz="2000" dirty="0" smtClean="0"/>
                        <a:t> percentile</a:t>
                      </a:r>
                    </a:p>
                    <a:p>
                      <a:pPr algn="ctr"/>
                      <a:r>
                        <a:rPr lang="en-CA" sz="2000" dirty="0" smtClean="0"/>
                        <a:t>write delay (</a:t>
                      </a:r>
                      <a:r>
                        <a:rPr lang="en-CA" sz="2000" dirty="0" err="1" smtClean="0"/>
                        <a:t>ms</a:t>
                      </a:r>
                      <a:r>
                        <a:rPr lang="en-CA" sz="2000" dirty="0" smtClean="0"/>
                        <a:t>)</a:t>
                      </a:r>
                      <a:endParaRPr lang="en-CA" sz="20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Fabric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17</a:t>
                      </a:r>
                      <a:endParaRPr lang="en-CA" sz="2000" dirty="0"/>
                    </a:p>
                  </a:txBody>
                  <a:tcPr marR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±</a:t>
                      </a:r>
                      <a:endParaRPr lang="en-CA" sz="2000" dirty="0"/>
                    </a:p>
                  </a:txBody>
                  <a:tcPr marL="0" marR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4</a:t>
                      </a:r>
                      <a:endParaRPr lang="en-CA" sz="2000" dirty="0"/>
                    </a:p>
                  </a:txBody>
                  <a:tcPr marL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568</a:t>
                      </a:r>
                      <a:endParaRPr lang="en-CA" sz="2000" dirty="0"/>
                    </a:p>
                  </a:txBody>
                  <a:tcPr marR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CA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±</a:t>
                      </a:r>
                      <a:endParaRPr lang="en-CA" sz="2000" dirty="0"/>
                    </a:p>
                  </a:txBody>
                  <a:tcPr marL="0" marR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354</a:t>
                      </a:r>
                      <a:endParaRPr lang="en-CA" sz="2000" dirty="0"/>
                    </a:p>
                  </a:txBody>
                  <a:tcPr marL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latin typeface="Cronos Pro" panose="020C0502030403020304" pitchFamily="34" charset="0"/>
                        </a:rPr>
                        <a:t>—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State</a:t>
                      </a:r>
                      <a:r>
                        <a:rPr lang="en-CA" sz="2000" baseline="0" dirty="0" smtClean="0"/>
                        <a:t> w</a:t>
                      </a:r>
                      <a:r>
                        <a:rPr lang="en-CA" sz="2000" dirty="0" smtClean="0"/>
                        <a:t>arranties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26</a:t>
                      </a:r>
                      <a:endParaRPr lang="en-CA" sz="2000" dirty="0"/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±</a:t>
                      </a:r>
                      <a:endParaRPr lang="en-CA" sz="2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5</a:t>
                      </a:r>
                      <a:endParaRPr lang="en-CA" sz="2000" dirty="0"/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1239</a:t>
                      </a:r>
                      <a:endParaRPr lang="en-CA" sz="2000" dirty="0"/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CA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±</a:t>
                      </a:r>
                      <a:endParaRPr lang="en-CA" sz="2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455</a:t>
                      </a:r>
                      <a:endParaRPr lang="en-CA" sz="2000" dirty="0"/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623</a:t>
                      </a:r>
                      <a:endParaRPr lang="en-CA" sz="2000" dirty="0"/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CA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±</a:t>
                      </a:r>
                      <a:endParaRPr lang="en-CA" sz="2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274</a:t>
                      </a:r>
                      <a:endParaRPr lang="en-CA" sz="2000" dirty="0"/>
                    </a:p>
                  </a:txBody>
                  <a:tcPr marL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Comp. warranties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b="1" dirty="0" smtClean="0"/>
                        <a:t>343</a:t>
                      </a:r>
                      <a:endParaRPr lang="en-CA" sz="2000" b="1" dirty="0"/>
                    </a:p>
                  </a:txBody>
                  <a:tcPr marR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±</a:t>
                      </a:r>
                      <a:endParaRPr lang="en-CA" sz="2000" b="1" dirty="0"/>
                    </a:p>
                  </a:txBody>
                  <a:tcPr marL="0" marR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/>
                        <a:t>10</a:t>
                      </a:r>
                      <a:endParaRPr lang="en-CA" sz="2000" b="1" dirty="0"/>
                    </a:p>
                  </a:txBody>
                  <a:tcPr marL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b="1" dirty="0" smtClean="0"/>
                        <a:t>12</a:t>
                      </a:r>
                      <a:endParaRPr lang="en-CA" sz="2000" b="1" dirty="0"/>
                    </a:p>
                  </a:txBody>
                  <a:tcPr marR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CA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±</a:t>
                      </a:r>
                      <a:endParaRPr lang="en-CA" sz="2000" b="1" dirty="0"/>
                    </a:p>
                  </a:txBody>
                  <a:tcPr marL="0" marR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/>
                        <a:t>2</a:t>
                      </a:r>
                      <a:endParaRPr lang="en-CA" sz="2000" b="1" dirty="0"/>
                    </a:p>
                  </a:txBody>
                  <a:tcPr marL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b="1" dirty="0" smtClean="0"/>
                        <a:t>16</a:t>
                      </a:r>
                      <a:endParaRPr lang="en-CA" sz="2000" b="1" dirty="0"/>
                    </a:p>
                  </a:txBody>
                  <a:tcPr marR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CA" sz="20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±</a:t>
                      </a:r>
                      <a:endParaRPr lang="en-CA" sz="2000" b="1" dirty="0"/>
                    </a:p>
                  </a:txBody>
                  <a:tcPr marL="0" marR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/>
                        <a:t>4</a:t>
                      </a:r>
                      <a:endParaRPr lang="en-CA" sz="2000" b="1" dirty="0"/>
                    </a:p>
                  </a:txBody>
                  <a:tcPr marL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600200"/>
            <a:ext cx="2095921" cy="1528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3952" y="4413072"/>
            <a:ext cx="5536848" cy="816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811126" y="5229200"/>
            <a:ext cx="5449825" cy="3564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470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Evaluation: Cornell CS CMS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Web app for managing assignments &amp; grading</a:t>
            </a:r>
          </a:p>
          <a:p>
            <a:r>
              <a:rPr lang="en-CA" dirty="0" smtClean="0"/>
              <a:t>Ported to Hibernate (JPA implementation)</a:t>
            </a:r>
          </a:p>
          <a:p>
            <a:pPr lvl="1"/>
            <a:r>
              <a:rPr lang="en-CA" dirty="0" smtClean="0"/>
              <a:t>Hibernate: popular </a:t>
            </a:r>
            <a:r>
              <a:rPr lang="en-CA" sz="2400" dirty="0" smtClean="0"/>
              <a:t>ORM</a:t>
            </a:r>
            <a:r>
              <a:rPr lang="en-CA" dirty="0" smtClean="0"/>
              <a:t> library for building web apps</a:t>
            </a:r>
          </a:p>
          <a:p>
            <a:pPr lvl="1"/>
            <a:r>
              <a:rPr lang="en-CA" dirty="0" smtClean="0"/>
              <a:t>Ran in “optimistic locking” mode</a:t>
            </a:r>
          </a:p>
          <a:p>
            <a:pPr lvl="2"/>
            <a:r>
              <a:rPr lang="en-CA" dirty="0" smtClean="0"/>
              <a:t>Emerging best practice</a:t>
            </a:r>
          </a:p>
          <a:p>
            <a:r>
              <a:rPr lang="en-CA" dirty="0" smtClean="0"/>
              <a:t>Also ported to Fabric</a:t>
            </a:r>
          </a:p>
          <a:p>
            <a:r>
              <a:rPr lang="en-CA" dirty="0" smtClean="0"/>
              <a:t>Workload based on 3-week trace</a:t>
            </a:r>
            <a:br>
              <a:rPr lang="en-CA" dirty="0" smtClean="0"/>
            </a:br>
            <a:r>
              <a:rPr lang="en-CA" dirty="0" smtClean="0"/>
              <a:t>from production CMS in 2013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0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CMS throughput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41132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9654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CMS scalability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5786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93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Related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Promises </a:t>
            </a:r>
            <a:r>
              <a:rPr lang="en-CA" sz="1800" dirty="0" smtClean="0"/>
              <a:t>[JFG 2007]</a:t>
            </a:r>
            <a:r>
              <a:rPr lang="en-CA" sz="2400" dirty="0" smtClean="0"/>
              <a:t> generalize leases</a:t>
            </a:r>
          </a:p>
          <a:p>
            <a:pPr lvl="1"/>
            <a:r>
              <a:rPr lang="en-CA" sz="2000" dirty="0" smtClean="0"/>
              <a:t>Specify resource requirements w/ logical formulas</a:t>
            </a:r>
          </a:p>
          <a:p>
            <a:pPr lvl="1"/>
            <a:r>
              <a:rPr lang="en-CA" sz="2000" dirty="0" smtClean="0"/>
              <a:t>Given time-limited guarantees about resource availability</a:t>
            </a:r>
          </a:p>
          <a:p>
            <a:r>
              <a:rPr lang="en-CA" sz="2400" dirty="0" smtClean="0"/>
              <a:t>Spanner </a:t>
            </a:r>
            <a:r>
              <a:rPr lang="en-CA" sz="1800" dirty="0" smtClean="0"/>
              <a:t>[CDE+ 2012]</a:t>
            </a:r>
            <a:r>
              <a:rPr lang="en-CA" sz="2000" dirty="0"/>
              <a:t> – </a:t>
            </a:r>
            <a:r>
              <a:rPr lang="en-CA" sz="2000" dirty="0" smtClean="0"/>
              <a:t>distributed transaction system w/ strict </a:t>
            </a:r>
            <a:r>
              <a:rPr lang="en-CA" sz="2000" dirty="0" err="1" smtClean="0"/>
              <a:t>serializability</a:t>
            </a:r>
            <a:endParaRPr lang="en-CA" sz="2000" dirty="0" smtClean="0"/>
          </a:p>
          <a:p>
            <a:pPr lvl="1"/>
            <a:r>
              <a:rPr lang="en-CA" sz="2000" dirty="0" smtClean="0"/>
              <a:t>Lower level programming model, no computation caching</a:t>
            </a:r>
          </a:p>
          <a:p>
            <a:r>
              <a:rPr lang="en-CA" sz="2400" dirty="0" err="1" smtClean="0"/>
              <a:t>TxCache</a:t>
            </a:r>
            <a:r>
              <a:rPr lang="en-CA" sz="2400" dirty="0" smtClean="0"/>
              <a:t> </a:t>
            </a:r>
            <a:r>
              <a:rPr lang="en-CA" sz="1800" dirty="0" smtClean="0"/>
              <a:t>[PCZML 2010]</a:t>
            </a:r>
            <a:r>
              <a:rPr lang="en-CA" sz="2000" dirty="0" smtClean="0"/>
              <a:t> – application cache w/ transactional consistency</a:t>
            </a:r>
            <a:endParaRPr lang="en-CA" sz="2400" dirty="0" smtClean="0"/>
          </a:p>
          <a:p>
            <a:pPr lvl="1"/>
            <a:r>
              <a:rPr lang="en-CA" sz="2000" dirty="0" smtClean="0"/>
              <a:t>Weaker consistency model</a:t>
            </a:r>
          </a:p>
          <a:p>
            <a:r>
              <a:rPr lang="en-CA" sz="2400" dirty="0" smtClean="0"/>
              <a:t>Escrow transactions </a:t>
            </a:r>
            <a:r>
              <a:rPr lang="en-CA" sz="1800" dirty="0" smtClean="0"/>
              <a:t>[O’Neil 1986]</a:t>
            </a:r>
            <a:endParaRPr lang="en-CA" sz="2400" dirty="0" smtClean="0"/>
          </a:p>
          <a:p>
            <a:pPr lvl="1"/>
            <a:r>
              <a:rPr lang="en-CA" sz="2000" dirty="0" smtClean="0"/>
              <a:t>Transactions can commit when predicate on state is satisfied</a:t>
            </a:r>
          </a:p>
          <a:p>
            <a:pPr lvl="1"/>
            <a:r>
              <a:rPr lang="en-CA" sz="2000" dirty="0" smtClean="0"/>
              <a:t>Focused on allowing updates to commit more frequently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589240"/>
            <a:ext cx="64807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+mn-lt"/>
              </a:rPr>
              <a:t>Warranties is the first to provide strong consistency</a:t>
            </a:r>
            <a:br>
              <a:rPr lang="en-CA" sz="2400" dirty="0" smtClean="0">
                <a:latin typeface="+mn-lt"/>
              </a:rPr>
            </a:br>
            <a:r>
              <a:rPr lang="en-CA" sz="2400" dirty="0" smtClean="0">
                <a:latin typeface="+mn-lt"/>
              </a:rPr>
              <a:t>by defending client caches</a:t>
            </a:r>
            <a:endParaRPr lang="en-C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726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438"/>
            <a:ext cx="8229600" cy="1143000"/>
          </a:xfrm>
        </p:spPr>
        <p:txBody>
          <a:bodyPr/>
          <a:lstStyle/>
          <a:p>
            <a:pPr algn="ctr"/>
            <a:r>
              <a:rPr lang="en-CA" dirty="0"/>
              <a:t>Warranties</a:t>
            </a:r>
            <a:br>
              <a:rPr lang="en-CA" dirty="0"/>
            </a:br>
            <a:r>
              <a:rPr lang="en-CA" sz="2800" dirty="0"/>
              <a:t>for Faster Strong </a:t>
            </a:r>
            <a:r>
              <a:rPr lang="en-CA" sz="2800" dirty="0" smtClean="0"/>
              <a:t>Consistency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4587893"/>
            <a:ext cx="5328592" cy="2270107"/>
          </a:xfrm>
        </p:spPr>
        <p:txBody>
          <a:bodyPr/>
          <a:lstStyle/>
          <a:p>
            <a:pPr marL="576000" lvl="1"/>
            <a:r>
              <a:rPr lang="en-CA" dirty="0" smtClean="0"/>
              <a:t>Defend client caches</a:t>
            </a:r>
          </a:p>
          <a:p>
            <a:pPr marL="576000" lvl="1"/>
            <a:r>
              <a:rPr lang="en-CA" dirty="0"/>
              <a:t>Commits avoid communication</a:t>
            </a:r>
          </a:p>
          <a:p>
            <a:pPr marL="576000" lvl="1"/>
            <a:r>
              <a:rPr lang="en-CA" dirty="0" smtClean="0"/>
              <a:t>Strict </a:t>
            </a:r>
            <a:r>
              <a:rPr lang="en-CA" dirty="0" err="1" smtClean="0"/>
              <a:t>serializability</a:t>
            </a:r>
            <a:endParaRPr lang="en-CA" dirty="0" smtClean="0"/>
          </a:p>
          <a:p>
            <a:pPr marL="576000" lvl="1"/>
            <a:r>
              <a:rPr lang="en-CA" dirty="0" smtClean="0"/>
              <a:t>External consistency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76263"/>
              </p:ext>
            </p:extLst>
          </p:nvPr>
        </p:nvGraphicFramePr>
        <p:xfrm>
          <a:off x="774000" y="1844824"/>
          <a:ext cx="75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000"/>
                <a:gridCol w="1404000"/>
                <a:gridCol w="1332000"/>
                <a:gridCol w="1836000"/>
                <a:gridCol w="16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Jed Liu</a:t>
                      </a:r>
                      <a:endParaRPr lang="en-C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Tom</a:t>
                      </a:r>
                      <a:r>
                        <a:rPr lang="en-CA" sz="1800" baseline="0" dirty="0" smtClean="0"/>
                        <a:t> </a:t>
                      </a:r>
                      <a:r>
                        <a:rPr lang="en-CA" sz="1800" baseline="0" dirty="0" err="1" smtClean="0"/>
                        <a:t>Magrino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Owen Arden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Michael D. George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Andrew C. Myers</a:t>
                      </a:r>
                      <a:endParaRPr lang="en-CA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41504" y="3356992"/>
            <a:ext cx="6460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atin typeface="+mn-lt"/>
              </a:rPr>
              <a:t>Warranties help bridge the gap between consistency and scalability</a:t>
            </a:r>
            <a:endParaRPr lang="en-CA" sz="32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3123361" y="2246721"/>
            <a:ext cx="4085298" cy="695475"/>
            <a:chOff x="4536344" y="2157461"/>
            <a:chExt cx="4085298" cy="6954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31908" y="2157461"/>
              <a:ext cx="789734" cy="6954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36344" y="2211573"/>
              <a:ext cx="3132000" cy="5872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020272" y="4516290"/>
            <a:ext cx="2123728" cy="2341710"/>
            <a:chOff x="7020272" y="4248002"/>
            <a:chExt cx="2123728" cy="23417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319605"/>
              <a:ext cx="2123728" cy="227010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7393069" y="4248002"/>
              <a:ext cx="1378134" cy="629892"/>
              <a:chOff x="7653246" y="4311276"/>
              <a:chExt cx="1378134" cy="6298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8342313" y="4509120"/>
                <a:ext cx="0" cy="432048"/>
              </a:xfrm>
              <a:prstGeom prst="line">
                <a:avLst/>
              </a:prstGeom>
              <a:ln w="76200">
                <a:solidFill>
                  <a:srgbClr val="937A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653246" y="4311276"/>
                <a:ext cx="137813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37A5C"/>
                </a:solidFill>
              </a:ln>
              <a:scene3d>
                <a:camera prst="isometricOffAxis2Left"/>
                <a:lightRig rig="threePt" dir="t"/>
              </a:scene3d>
              <a:sp3d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dirty="0" smtClean="0">
                    <a:latin typeface="+mn-lt"/>
                  </a:rPr>
                  <a:t>Scalability</a:t>
                </a:r>
                <a:endParaRPr lang="en-CA" dirty="0">
                  <a:latin typeface="+mn-lt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0" y="4417368"/>
            <a:ext cx="2025873" cy="2440633"/>
            <a:chOff x="0" y="4149080"/>
            <a:chExt cx="2025873" cy="244063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19605"/>
              <a:ext cx="2025873" cy="2270108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212909" y="4149080"/>
              <a:ext cx="1600053" cy="629892"/>
              <a:chOff x="204822" y="4311276"/>
              <a:chExt cx="1600053" cy="62989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019256" y="4509120"/>
                <a:ext cx="0" cy="432048"/>
              </a:xfrm>
              <a:prstGeom prst="line">
                <a:avLst/>
              </a:prstGeom>
              <a:ln w="76200">
                <a:solidFill>
                  <a:srgbClr val="937A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04822" y="4311276"/>
                <a:ext cx="1600053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37A5C"/>
                </a:solidFill>
              </a:ln>
              <a:scene3d>
                <a:camera prst="isometricOffAxis1Right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dirty="0" smtClean="0">
                    <a:latin typeface="+mn-lt"/>
                  </a:rPr>
                  <a:t>Consistency</a:t>
                </a:r>
                <a:endParaRPr lang="en-CA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831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Warranties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b="1" dirty="0" smtClean="0">
                <a:solidFill>
                  <a:srgbClr val="C00000"/>
                </a:solidFill>
              </a:rPr>
              <a:t>Warranty</a:t>
            </a:r>
            <a:r>
              <a:rPr lang="en-CA" sz="2800" dirty="0" smtClean="0"/>
              <a:t> – a time-limited assertion about system state</a:t>
            </a:r>
          </a:p>
          <a:p>
            <a:pPr lvl="1"/>
            <a:r>
              <a:rPr lang="en-CA" b="1" dirty="0" smtClean="0"/>
              <a:t>State warranty</a:t>
            </a:r>
            <a:r>
              <a:rPr lang="en-CA" dirty="0" smtClean="0"/>
              <a:t> – state of an object</a:t>
            </a:r>
            <a:endParaRPr lang="en-CA" b="1" dirty="0" smtClean="0"/>
          </a:p>
          <a:p>
            <a:pPr lvl="1"/>
            <a:endParaRPr lang="en-CA" b="1" dirty="0" smtClean="0"/>
          </a:p>
          <a:p>
            <a:pPr lvl="1"/>
            <a:r>
              <a:rPr lang="en-CA" b="1" dirty="0" smtClean="0"/>
              <a:t>Computation warranty</a:t>
            </a:r>
            <a:r>
              <a:rPr lang="en-CA" dirty="0" smtClean="0"/>
              <a:t> – result of a computation</a:t>
            </a:r>
            <a:endParaRPr lang="en-CA" b="1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Duration can be set automatically, adaptively</a:t>
            </a:r>
          </a:p>
          <a:p>
            <a:pPr lvl="2"/>
            <a:r>
              <a:rPr lang="en-CA" dirty="0" smtClean="0"/>
              <a:t>Each warranty </a:t>
            </a:r>
            <a:r>
              <a:rPr lang="en-CA" b="1" dirty="0" smtClean="0">
                <a:solidFill>
                  <a:srgbClr val="C00000"/>
                </a:solidFill>
              </a:rPr>
              <a:t>defended</a:t>
            </a:r>
            <a:r>
              <a:rPr lang="en-CA" dirty="0" smtClean="0"/>
              <a:t> to ensure assertion remains true</a:t>
            </a:r>
          </a:p>
          <a:p>
            <a:pPr lvl="1"/>
            <a:r>
              <a:rPr lang="en-CA" dirty="0" smtClean="0"/>
              <a:t>Assume loosely synchronized clocks (e.g., NTP)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 anchor="ctr"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636912"/>
            <a:ext cx="59699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CA" sz="2000" kern="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acct == {name: “Bob”, </a:t>
            </a:r>
            <a:r>
              <a:rPr lang="en-CA" sz="2000" kern="0" dirty="0" err="1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bal</a:t>
            </a:r>
            <a:r>
              <a:rPr lang="en-CA" sz="2000" kern="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42}</a:t>
            </a:r>
            <a:r>
              <a:rPr lang="en-CA" sz="2400" kern="0" dirty="0" smtClean="0">
                <a:solidFill>
                  <a:srgbClr val="000000"/>
                </a:solidFill>
                <a:latin typeface="Cronos Pro"/>
              </a:rPr>
              <a:t> </a:t>
            </a:r>
            <a:r>
              <a:rPr lang="en-CA" sz="2400" kern="0" dirty="0">
                <a:solidFill>
                  <a:srgbClr val="000000"/>
                </a:solidFill>
                <a:latin typeface="Cronos Pro"/>
              </a:rPr>
              <a:t>until </a:t>
            </a:r>
            <a:r>
              <a:rPr lang="en-CA" sz="2400" kern="0" dirty="0" smtClean="0">
                <a:solidFill>
                  <a:srgbClr val="000000"/>
                </a:solidFill>
                <a:latin typeface="Cronos Pro"/>
              </a:rPr>
              <a:t>2:00:02 </a:t>
            </a:r>
            <a:r>
              <a:rPr lang="en-CA" sz="2400" kern="0" dirty="0">
                <a:solidFill>
                  <a:srgbClr val="000000"/>
                </a:solidFill>
                <a:latin typeface="Cronos Pro"/>
              </a:rPr>
              <a:t>p.m</a:t>
            </a:r>
            <a:r>
              <a:rPr lang="en-CA" sz="2400" kern="0" dirty="0" smtClean="0">
                <a:solidFill>
                  <a:srgbClr val="000000"/>
                </a:solidFill>
                <a:latin typeface="Cronos Pro"/>
              </a:rPr>
              <a:t>. (2 s)</a:t>
            </a:r>
            <a:endParaRPr lang="en-CA" sz="2400" kern="0" dirty="0">
              <a:solidFill>
                <a:srgbClr val="000000"/>
              </a:solidFill>
              <a:latin typeface="Crono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692852"/>
            <a:ext cx="571502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CA" sz="2000" kern="0" dirty="0" err="1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flight.seatsAvail</a:t>
            </a:r>
            <a:r>
              <a:rPr lang="en-CA" sz="2000" kern="0" dirty="0" smtClean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(AISLE) </a:t>
            </a:r>
            <a:r>
              <a:rPr lang="en-CA" sz="2000" kern="0" dirty="0">
                <a:solidFill>
                  <a:srgbClr val="262673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&gt;= 6</a:t>
            </a:r>
            <a:r>
              <a:rPr lang="en-CA" sz="2400" kern="0" dirty="0">
                <a:solidFill>
                  <a:srgbClr val="000000"/>
                </a:solidFill>
                <a:latin typeface="Cronos Pro"/>
              </a:rPr>
              <a:t> until </a:t>
            </a:r>
            <a:r>
              <a:rPr lang="en-CA" sz="2400" kern="0" dirty="0" smtClean="0">
                <a:solidFill>
                  <a:srgbClr val="000000"/>
                </a:solidFill>
                <a:latin typeface="Cronos Pro"/>
              </a:rPr>
              <a:t>2:00:05 p.m. (5 s)</a:t>
            </a:r>
            <a:endParaRPr lang="en-CA" kern="0" dirty="0">
              <a:solidFill>
                <a:srgbClr val="000000"/>
              </a:solidFill>
              <a:latin typeface="Cronos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1085"/>
            <a:ext cx="668496" cy="850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393" y="5618222"/>
            <a:ext cx="8229600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0000"/>
              </a:buClr>
            </a:pPr>
            <a:r>
              <a:rPr lang="en-CA" sz="2400" kern="0" dirty="0" smtClean="0">
                <a:solidFill>
                  <a:srgbClr val="000000"/>
                </a:solidFill>
                <a:latin typeface="Cronos Pro"/>
              </a:rPr>
              <a:t>Warranties allow commits to </a:t>
            </a:r>
            <a:r>
              <a:rPr lang="en-CA" sz="2400" b="1" kern="0" dirty="0" smtClean="0">
                <a:solidFill>
                  <a:srgbClr val="006600"/>
                </a:solidFill>
                <a:latin typeface="Cronos Pro"/>
              </a:rPr>
              <a:t>avoid communication</a:t>
            </a:r>
            <a:br>
              <a:rPr lang="en-CA" sz="2400" b="1" kern="0" dirty="0" smtClean="0">
                <a:solidFill>
                  <a:srgbClr val="006600"/>
                </a:solidFill>
                <a:latin typeface="Cronos Pro"/>
              </a:rPr>
            </a:br>
            <a:r>
              <a:rPr lang="en-CA" sz="2400" kern="0" dirty="0" smtClean="0">
                <a:solidFill>
                  <a:srgbClr val="000000"/>
                </a:solidFill>
                <a:latin typeface="Cronos Pro"/>
              </a:rPr>
              <a:t>while guaranteeing </a:t>
            </a:r>
            <a:r>
              <a:rPr lang="en-CA" sz="2400" b="1" kern="0" dirty="0" smtClean="0">
                <a:solidFill>
                  <a:srgbClr val="006600"/>
                </a:solidFill>
                <a:latin typeface="Cronos Pro"/>
              </a:rPr>
              <a:t>strict </a:t>
            </a:r>
            <a:r>
              <a:rPr lang="en-CA" sz="2400" b="1" kern="0" dirty="0" err="1" smtClean="0">
                <a:solidFill>
                  <a:srgbClr val="006600"/>
                </a:solidFill>
                <a:latin typeface="Cronos Pro"/>
              </a:rPr>
              <a:t>serializability</a:t>
            </a:r>
            <a:r>
              <a:rPr lang="en-CA" sz="2400" kern="0" dirty="0" smtClean="0">
                <a:latin typeface="Cronos Pro"/>
              </a:rPr>
              <a:t> and </a:t>
            </a:r>
            <a:r>
              <a:rPr lang="en-CA" sz="2400" b="1" kern="0" dirty="0" smtClean="0">
                <a:solidFill>
                  <a:srgbClr val="006600"/>
                </a:solidFill>
                <a:latin typeface="Cronos Pro"/>
              </a:rPr>
              <a:t>external consistency</a:t>
            </a:r>
            <a:endParaRPr lang="en-CA" sz="2400" b="1" kern="0" dirty="0">
              <a:solidFill>
                <a:srgbClr val="006600"/>
              </a:solidFill>
              <a:latin typeface="Cronos Pro"/>
            </a:endParaRPr>
          </a:p>
        </p:txBody>
      </p:sp>
    </p:spTree>
    <p:extLst>
      <p:ext uri="{BB962C8B-B14F-4D97-AF65-F5344CB8AC3E}">
        <p14:creationId xmlns:p14="http://schemas.microsoft.com/office/powerpoint/2010/main" val="12604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Distributed OCC refresher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13176"/>
            <a:ext cx="8229600" cy="129554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683568" y="5228902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6228184" y="53377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Storage nodes</a:t>
            </a:r>
            <a:r>
              <a:rPr lang="en-CA" dirty="0" smtClean="0">
                <a:latin typeface="+mn-lt"/>
              </a:rPr>
              <a:t> (stores) store persistent data</a:t>
            </a:r>
            <a:endParaRPr lang="en-CA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5632" y="5228901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2514600" y="5228901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015359" y="5556394"/>
            <a:ext cx="360000" cy="360000"/>
          </a:xfrm>
          <a:prstGeom prst="ellipse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1677555" y="5556394"/>
            <a:ext cx="360000" cy="360000"/>
          </a:xfrm>
          <a:prstGeom prst="ellipse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8" name="Group 17"/>
          <p:cNvGrpSpPr/>
          <p:nvPr/>
        </p:nvGrpSpPr>
        <p:grpSpPr>
          <a:xfrm>
            <a:off x="2908159" y="5390742"/>
            <a:ext cx="977157" cy="540413"/>
            <a:chOff x="2982692" y="5348381"/>
            <a:chExt cx="977157" cy="540413"/>
          </a:xfrm>
        </p:grpSpPr>
        <p:sp>
          <p:nvSpPr>
            <p:cNvPr id="16" name="Oval 15"/>
            <p:cNvSpPr/>
            <p:nvPr/>
          </p:nvSpPr>
          <p:spPr>
            <a:xfrm>
              <a:off x="3192148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2982692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3599849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3396738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" name="Oval 18"/>
          <p:cNvSpPr/>
          <p:nvPr/>
        </p:nvSpPr>
        <p:spPr>
          <a:xfrm>
            <a:off x="4660160" y="5556394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5153276" y="5308989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5308341" y="5524714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457200" y="1605608"/>
            <a:ext cx="8229600" cy="1296000"/>
          </a:xfrm>
          <a:prstGeom prst="rect">
            <a:avLst/>
          </a:prstGeom>
          <a:solidFill>
            <a:srgbClr val="F3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6137" y="1930442"/>
            <a:ext cx="26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Clients</a:t>
            </a:r>
            <a:r>
              <a:rPr lang="en-CA" dirty="0" smtClean="0">
                <a:latin typeface="+mn-lt"/>
              </a:rPr>
              <a:t> compute on </a:t>
            </a:r>
            <a:r>
              <a:rPr lang="en-CA" b="1" dirty="0" smtClean="0">
                <a:solidFill>
                  <a:srgbClr val="006600"/>
                </a:solidFill>
                <a:latin typeface="+mn-lt"/>
              </a:rPr>
              <a:t>optimistically cached </a:t>
            </a:r>
            <a:r>
              <a:rPr lang="en-CA" dirty="0" smtClean="0">
                <a:latin typeface="+mn-lt"/>
              </a:rPr>
              <a:t>data</a:t>
            </a:r>
            <a:endParaRPr lang="en-CA" dirty="0">
              <a:latin typeface="+mn-lt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978107" y="1230083"/>
            <a:ext cx="745522" cy="593275"/>
          </a:xfrm>
          <a:custGeom>
            <a:avLst/>
            <a:gdLst>
              <a:gd name="connsiteX0" fmla="*/ 99517 w 654187"/>
              <a:gd name="connsiteY0" fmla="*/ 479052 h 479052"/>
              <a:gd name="connsiteX1" fmla="*/ 12431 w 654187"/>
              <a:gd name="connsiteY1" fmla="*/ 196023 h 479052"/>
              <a:gd name="connsiteX2" fmla="*/ 339003 w 654187"/>
              <a:gd name="connsiteY2" fmla="*/ 80 h 479052"/>
              <a:gd name="connsiteX3" fmla="*/ 643803 w 654187"/>
              <a:gd name="connsiteY3" fmla="*/ 217794 h 479052"/>
              <a:gd name="connsiteX4" fmla="*/ 600260 w 654187"/>
              <a:gd name="connsiteY4" fmla="*/ 479052 h 479052"/>
              <a:gd name="connsiteX0" fmla="*/ 100061 w 654256"/>
              <a:gd name="connsiteY0" fmla="*/ 576992 h 576992"/>
              <a:gd name="connsiteX1" fmla="*/ 12975 w 654256"/>
              <a:gd name="connsiteY1" fmla="*/ 293963 h 576992"/>
              <a:gd name="connsiteX2" fmla="*/ 347711 w 654256"/>
              <a:gd name="connsiteY2" fmla="*/ 48 h 576992"/>
              <a:gd name="connsiteX3" fmla="*/ 644347 w 654256"/>
              <a:gd name="connsiteY3" fmla="*/ 315734 h 576992"/>
              <a:gd name="connsiteX4" fmla="*/ 600804 w 654256"/>
              <a:gd name="connsiteY4" fmla="*/ 576992 h 576992"/>
              <a:gd name="connsiteX0" fmla="*/ 114640 w 668835"/>
              <a:gd name="connsiteY0" fmla="*/ 577559 h 577559"/>
              <a:gd name="connsiteX1" fmla="*/ 11225 w 668835"/>
              <a:gd name="connsiteY1" fmla="*/ 245544 h 577559"/>
              <a:gd name="connsiteX2" fmla="*/ 362290 w 668835"/>
              <a:gd name="connsiteY2" fmla="*/ 615 h 577559"/>
              <a:gd name="connsiteX3" fmla="*/ 658926 w 668835"/>
              <a:gd name="connsiteY3" fmla="*/ 316301 h 577559"/>
              <a:gd name="connsiteX4" fmla="*/ 615383 w 668835"/>
              <a:gd name="connsiteY4" fmla="*/ 577559 h 577559"/>
              <a:gd name="connsiteX0" fmla="*/ 114640 w 746726"/>
              <a:gd name="connsiteY0" fmla="*/ 576946 h 576946"/>
              <a:gd name="connsiteX1" fmla="*/ 11225 w 746726"/>
              <a:gd name="connsiteY1" fmla="*/ 244931 h 576946"/>
              <a:gd name="connsiteX2" fmla="*/ 362290 w 746726"/>
              <a:gd name="connsiteY2" fmla="*/ 2 h 576946"/>
              <a:gd name="connsiteX3" fmla="*/ 740569 w 746726"/>
              <a:gd name="connsiteY3" fmla="*/ 242210 h 576946"/>
              <a:gd name="connsiteX4" fmla="*/ 615383 w 746726"/>
              <a:gd name="connsiteY4" fmla="*/ 576946 h 576946"/>
              <a:gd name="connsiteX0" fmla="*/ 121600 w 745522"/>
              <a:gd name="connsiteY0" fmla="*/ 593275 h 593275"/>
              <a:gd name="connsiteX1" fmla="*/ 10021 w 745522"/>
              <a:gd name="connsiteY1" fmla="*/ 244931 h 593275"/>
              <a:gd name="connsiteX2" fmla="*/ 361086 w 745522"/>
              <a:gd name="connsiteY2" fmla="*/ 2 h 593275"/>
              <a:gd name="connsiteX3" fmla="*/ 739365 w 745522"/>
              <a:gd name="connsiteY3" fmla="*/ 242210 h 593275"/>
              <a:gd name="connsiteX4" fmla="*/ 614179 w 745522"/>
              <a:gd name="connsiteY4" fmla="*/ 576946 h 59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522" h="593275">
                <a:moveTo>
                  <a:pt x="121600" y="593275"/>
                </a:moveTo>
                <a:cubicBezTo>
                  <a:pt x="58100" y="491675"/>
                  <a:pt x="-29893" y="343810"/>
                  <a:pt x="10021" y="244931"/>
                </a:cubicBezTo>
                <a:cubicBezTo>
                  <a:pt x="49935" y="146052"/>
                  <a:pt x="239529" y="455"/>
                  <a:pt x="361086" y="2"/>
                </a:cubicBezTo>
                <a:cubicBezTo>
                  <a:pt x="482643" y="-451"/>
                  <a:pt x="697183" y="146053"/>
                  <a:pt x="739365" y="242210"/>
                </a:cubicBezTo>
                <a:cubicBezTo>
                  <a:pt x="781547" y="338367"/>
                  <a:pt x="592408" y="533403"/>
                  <a:pt x="614179" y="57694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ounded Rectangle 23"/>
          <p:cNvSpPr/>
          <p:nvPr/>
        </p:nvSpPr>
        <p:spPr>
          <a:xfrm>
            <a:off x="2514600" y="1821559"/>
            <a:ext cx="1656184" cy="864096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2757615" y="2201430"/>
            <a:ext cx="360000" cy="360000"/>
          </a:xfrm>
          <a:prstGeom prst="ellipse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3180630" y="1893607"/>
            <a:ext cx="360000" cy="360000"/>
          </a:xfrm>
          <a:prstGeom prst="ellipse">
            <a:avLst/>
          </a:prstGeom>
          <a:solidFill>
            <a:srgbClr val="4FBD81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3603645" y="2113422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/>
          <p:cNvGrpSpPr/>
          <p:nvPr/>
        </p:nvGrpSpPr>
        <p:grpSpPr>
          <a:xfrm>
            <a:off x="1362907" y="2688771"/>
            <a:ext cx="1293207" cy="2536372"/>
            <a:chOff x="1362907" y="2688771"/>
            <a:chExt cx="1293207" cy="2536372"/>
          </a:xfrm>
        </p:grpSpPr>
        <p:sp>
          <p:nvSpPr>
            <p:cNvPr id="29" name="Freeform 28"/>
            <p:cNvSpPr/>
            <p:nvPr/>
          </p:nvSpPr>
          <p:spPr>
            <a:xfrm>
              <a:off x="1871984" y="2688771"/>
              <a:ext cx="784130" cy="2536372"/>
            </a:xfrm>
            <a:custGeom>
              <a:avLst/>
              <a:gdLst>
                <a:gd name="connsiteX0" fmla="*/ 76559 w 784130"/>
                <a:gd name="connsiteY0" fmla="*/ 2536372 h 2536372"/>
                <a:gd name="connsiteX1" fmla="*/ 65673 w 784130"/>
                <a:gd name="connsiteY1" fmla="*/ 1262743 h 2536372"/>
                <a:gd name="connsiteX2" fmla="*/ 784130 w 784130"/>
                <a:gd name="connsiteY2" fmla="*/ 0 h 2536372"/>
                <a:gd name="connsiteX0" fmla="*/ 76559 w 784130"/>
                <a:gd name="connsiteY0" fmla="*/ 2536372 h 2536372"/>
                <a:gd name="connsiteX1" fmla="*/ 65673 w 784130"/>
                <a:gd name="connsiteY1" fmla="*/ 1262743 h 2536372"/>
                <a:gd name="connsiteX2" fmla="*/ 784130 w 784130"/>
                <a:gd name="connsiteY2" fmla="*/ 0 h 25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130" h="2536372">
                  <a:moveTo>
                    <a:pt x="76559" y="2536372"/>
                  </a:moveTo>
                  <a:cubicBezTo>
                    <a:pt x="12151" y="2110922"/>
                    <a:pt x="-52256" y="1685472"/>
                    <a:pt x="65673" y="1262743"/>
                  </a:cubicBezTo>
                  <a:cubicBezTo>
                    <a:pt x="183602" y="840014"/>
                    <a:pt x="631729" y="203199"/>
                    <a:pt x="78413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62907" y="3584661"/>
              <a:ext cx="617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+mn-lt"/>
                </a:rPr>
                <a:t>read</a:t>
              </a:r>
              <a:endParaRPr lang="en-CA" sz="2000" dirty="0">
                <a:latin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20958" y="1188102"/>
            <a:ext cx="10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+mn-lt"/>
              </a:rPr>
              <a:t>compute</a:t>
            </a:r>
            <a:endParaRPr lang="en-CA" sz="20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6137" y="3492797"/>
            <a:ext cx="2664296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Scalable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Strongly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Distributed transactions</a:t>
            </a:r>
          </a:p>
        </p:txBody>
      </p:sp>
    </p:spTree>
    <p:extLst>
      <p:ext uri="{BB962C8B-B14F-4D97-AF65-F5344CB8AC3E}">
        <p14:creationId xmlns:p14="http://schemas.microsoft.com/office/powerpoint/2010/main" val="15041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96 0.4875 L -0.11788 0.3169 L -0.10677 0.21481 L -0.06337 0.10509 L -1.38889E-6 2.59259E-6 " pathEditMode="relative" rAng="0" ptsTypes="AAAAA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Distributed OCC refresher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13176"/>
            <a:ext cx="8229600" cy="129554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3377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Storage nodes</a:t>
            </a:r>
            <a:r>
              <a:rPr lang="en-CA" dirty="0" smtClean="0">
                <a:latin typeface="+mn-lt"/>
              </a:rPr>
              <a:t> (stores) store persistent data</a:t>
            </a:r>
            <a:endParaRPr lang="en-CA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5228901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3" name="Group 62"/>
          <p:cNvGrpSpPr/>
          <p:nvPr/>
        </p:nvGrpSpPr>
        <p:grpSpPr>
          <a:xfrm>
            <a:off x="683568" y="5228902"/>
            <a:ext cx="1656184" cy="864096"/>
            <a:chOff x="683568" y="5228902"/>
            <a:chExt cx="1656184" cy="864096"/>
          </a:xfrm>
        </p:grpSpPr>
        <p:sp>
          <p:nvSpPr>
            <p:cNvPr id="6" name="Rounded Rectangle 5"/>
            <p:cNvSpPr/>
            <p:nvPr/>
          </p:nvSpPr>
          <p:spPr>
            <a:xfrm>
              <a:off x="683568" y="5228902"/>
              <a:ext cx="1656184" cy="864096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1015359" y="5556394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/>
            <p:cNvSpPr/>
            <p:nvPr/>
          </p:nvSpPr>
          <p:spPr>
            <a:xfrm>
              <a:off x="1677555" y="5556394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08159" y="5390742"/>
            <a:ext cx="977157" cy="540413"/>
            <a:chOff x="2982692" y="5348381"/>
            <a:chExt cx="977157" cy="540413"/>
          </a:xfrm>
        </p:grpSpPr>
        <p:sp>
          <p:nvSpPr>
            <p:cNvPr id="16" name="Oval 15"/>
            <p:cNvSpPr/>
            <p:nvPr/>
          </p:nvSpPr>
          <p:spPr>
            <a:xfrm>
              <a:off x="3192148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2982692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3599849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3396738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45632" y="5228901"/>
            <a:ext cx="1656184" cy="864096"/>
            <a:chOff x="4345632" y="5228901"/>
            <a:chExt cx="1656184" cy="864096"/>
          </a:xfrm>
        </p:grpSpPr>
        <p:sp>
          <p:nvSpPr>
            <p:cNvPr id="9" name="Rounded Rectangle 8"/>
            <p:cNvSpPr/>
            <p:nvPr/>
          </p:nvSpPr>
          <p:spPr>
            <a:xfrm>
              <a:off x="4345632" y="5228901"/>
              <a:ext cx="1656184" cy="864096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4660160" y="5556394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5153276" y="5308989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5308341" y="5524714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7200" y="1605608"/>
            <a:ext cx="8229600" cy="1296000"/>
          </a:xfrm>
          <a:prstGeom prst="rect">
            <a:avLst/>
          </a:prstGeom>
          <a:solidFill>
            <a:srgbClr val="F3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6137" y="1930442"/>
            <a:ext cx="26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Clients</a:t>
            </a:r>
            <a:r>
              <a:rPr lang="en-CA" dirty="0" smtClean="0">
                <a:latin typeface="+mn-lt"/>
              </a:rPr>
              <a:t> compute on </a:t>
            </a:r>
            <a:r>
              <a:rPr lang="en-CA" b="1" dirty="0" smtClean="0">
                <a:latin typeface="+mn-lt"/>
              </a:rPr>
              <a:t>optimistically cached</a:t>
            </a:r>
            <a:r>
              <a:rPr lang="en-CA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CA" dirty="0" smtClean="0">
                <a:latin typeface="+mn-lt"/>
              </a:rPr>
              <a:t>data</a:t>
            </a:r>
            <a:endParaRPr lang="en-CA" dirty="0">
              <a:latin typeface="+mn-lt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284387" y="2688771"/>
            <a:ext cx="1371726" cy="2536372"/>
          </a:xfrm>
          <a:custGeom>
            <a:avLst/>
            <a:gdLst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5893 w 1366607"/>
              <a:gd name="connsiteY0" fmla="*/ 2536372 h 2536372"/>
              <a:gd name="connsiteX1" fmla="*/ 648150 w 1366607"/>
              <a:gd name="connsiteY1" fmla="*/ 1262743 h 2536372"/>
              <a:gd name="connsiteX2" fmla="*/ 1366607 w 1366607"/>
              <a:gd name="connsiteY2" fmla="*/ 0 h 2536372"/>
              <a:gd name="connsiteX0" fmla="*/ 11012 w 1371726"/>
              <a:gd name="connsiteY0" fmla="*/ 2536372 h 2536372"/>
              <a:gd name="connsiteX1" fmla="*/ 402898 w 1371726"/>
              <a:gd name="connsiteY1" fmla="*/ 1055914 h 2536372"/>
              <a:gd name="connsiteX2" fmla="*/ 1371726 w 1371726"/>
              <a:gd name="connsiteY2" fmla="*/ 0 h 25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726" h="2536372">
                <a:moveTo>
                  <a:pt x="11012" y="2536372"/>
                </a:moveTo>
                <a:cubicBezTo>
                  <a:pt x="-53396" y="2110922"/>
                  <a:pt x="176112" y="1478643"/>
                  <a:pt x="402898" y="1055914"/>
                </a:cubicBezTo>
                <a:cubicBezTo>
                  <a:pt x="629684" y="633185"/>
                  <a:pt x="1219325" y="203199"/>
                  <a:pt x="1371726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5" name="Group 64"/>
          <p:cNvGrpSpPr/>
          <p:nvPr/>
        </p:nvGrpSpPr>
        <p:grpSpPr>
          <a:xfrm>
            <a:off x="2514600" y="1821559"/>
            <a:ext cx="1656184" cy="864096"/>
            <a:chOff x="2514600" y="1821559"/>
            <a:chExt cx="1656184" cy="864096"/>
          </a:xfrm>
        </p:grpSpPr>
        <p:sp>
          <p:nvSpPr>
            <p:cNvPr id="24" name="Rounded Rectangle 23"/>
            <p:cNvSpPr/>
            <p:nvPr/>
          </p:nvSpPr>
          <p:spPr>
            <a:xfrm>
              <a:off x="2514600" y="1821559"/>
              <a:ext cx="1656184" cy="864096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>
              <a:off x="3180630" y="1893607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3603645" y="2113422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662368" y="3431366"/>
            <a:ext cx="99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+mn-lt"/>
              </a:rPr>
              <a:t>write prepare</a:t>
            </a:r>
            <a:endParaRPr lang="en-CA" sz="20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9094" y="3436768"/>
            <a:ext cx="98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>
                <a:latin typeface="+mn-lt"/>
              </a:rPr>
              <a:t>read prepare</a:t>
            </a:r>
            <a:endParaRPr lang="en-CA" sz="2000" dirty="0">
              <a:latin typeface="+mn-lt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525940" y="2688771"/>
            <a:ext cx="1371726" cy="2536372"/>
          </a:xfrm>
          <a:custGeom>
            <a:avLst/>
            <a:gdLst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5893 w 1366607"/>
              <a:gd name="connsiteY0" fmla="*/ 2536372 h 2536372"/>
              <a:gd name="connsiteX1" fmla="*/ 648150 w 1366607"/>
              <a:gd name="connsiteY1" fmla="*/ 1262743 h 2536372"/>
              <a:gd name="connsiteX2" fmla="*/ 1366607 w 1366607"/>
              <a:gd name="connsiteY2" fmla="*/ 0 h 2536372"/>
              <a:gd name="connsiteX0" fmla="*/ 11012 w 1371726"/>
              <a:gd name="connsiteY0" fmla="*/ 2536372 h 2536372"/>
              <a:gd name="connsiteX1" fmla="*/ 402898 w 1371726"/>
              <a:gd name="connsiteY1" fmla="*/ 1055914 h 2536372"/>
              <a:gd name="connsiteX2" fmla="*/ 1371726 w 1371726"/>
              <a:gd name="connsiteY2" fmla="*/ 0 h 25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726" h="2536372">
                <a:moveTo>
                  <a:pt x="11012" y="2536372"/>
                </a:moveTo>
                <a:cubicBezTo>
                  <a:pt x="-53396" y="2110922"/>
                  <a:pt x="176112" y="1478643"/>
                  <a:pt x="402898" y="1055914"/>
                </a:cubicBezTo>
                <a:cubicBezTo>
                  <a:pt x="629684" y="633185"/>
                  <a:pt x="1219325" y="203199"/>
                  <a:pt x="1371726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Freeform 60"/>
          <p:cNvSpPr/>
          <p:nvPr/>
        </p:nvSpPr>
        <p:spPr>
          <a:xfrm flipH="1">
            <a:off x="3537667" y="2688771"/>
            <a:ext cx="1371726" cy="2536372"/>
          </a:xfrm>
          <a:custGeom>
            <a:avLst/>
            <a:gdLst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5893 w 1366607"/>
              <a:gd name="connsiteY0" fmla="*/ 2536372 h 2536372"/>
              <a:gd name="connsiteX1" fmla="*/ 648150 w 1366607"/>
              <a:gd name="connsiteY1" fmla="*/ 1262743 h 2536372"/>
              <a:gd name="connsiteX2" fmla="*/ 1366607 w 1366607"/>
              <a:gd name="connsiteY2" fmla="*/ 0 h 2536372"/>
              <a:gd name="connsiteX0" fmla="*/ 11012 w 1371726"/>
              <a:gd name="connsiteY0" fmla="*/ 2536372 h 2536372"/>
              <a:gd name="connsiteX1" fmla="*/ 402898 w 1371726"/>
              <a:gd name="connsiteY1" fmla="*/ 1055914 h 2536372"/>
              <a:gd name="connsiteX2" fmla="*/ 1371726 w 1371726"/>
              <a:gd name="connsiteY2" fmla="*/ 0 h 25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726" h="2536372">
                <a:moveTo>
                  <a:pt x="11012" y="2536372"/>
                </a:moveTo>
                <a:cubicBezTo>
                  <a:pt x="-53396" y="2110922"/>
                  <a:pt x="176112" y="1478643"/>
                  <a:pt x="402898" y="1055914"/>
                </a:cubicBezTo>
                <a:cubicBezTo>
                  <a:pt x="629684" y="633185"/>
                  <a:pt x="1219325" y="203199"/>
                  <a:pt x="1371726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Freeform 61"/>
          <p:cNvSpPr/>
          <p:nvPr/>
        </p:nvSpPr>
        <p:spPr>
          <a:xfrm flipH="1">
            <a:off x="3781550" y="2688771"/>
            <a:ext cx="1371726" cy="2536372"/>
          </a:xfrm>
          <a:custGeom>
            <a:avLst/>
            <a:gdLst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5893 w 1366607"/>
              <a:gd name="connsiteY0" fmla="*/ 2536372 h 2536372"/>
              <a:gd name="connsiteX1" fmla="*/ 648150 w 1366607"/>
              <a:gd name="connsiteY1" fmla="*/ 1262743 h 2536372"/>
              <a:gd name="connsiteX2" fmla="*/ 1366607 w 1366607"/>
              <a:gd name="connsiteY2" fmla="*/ 0 h 2536372"/>
              <a:gd name="connsiteX0" fmla="*/ 11012 w 1371726"/>
              <a:gd name="connsiteY0" fmla="*/ 2536372 h 2536372"/>
              <a:gd name="connsiteX1" fmla="*/ 402898 w 1371726"/>
              <a:gd name="connsiteY1" fmla="*/ 1055914 h 2536372"/>
              <a:gd name="connsiteX2" fmla="*/ 1371726 w 1371726"/>
              <a:gd name="connsiteY2" fmla="*/ 0 h 25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726" h="2536372">
                <a:moveTo>
                  <a:pt x="11012" y="2536372"/>
                </a:moveTo>
                <a:cubicBezTo>
                  <a:pt x="-53396" y="2110922"/>
                  <a:pt x="176112" y="1478643"/>
                  <a:pt x="402898" y="1055914"/>
                </a:cubicBezTo>
                <a:cubicBezTo>
                  <a:pt x="629684" y="633185"/>
                  <a:pt x="1219325" y="203199"/>
                  <a:pt x="1371726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Freeform 65"/>
          <p:cNvSpPr/>
          <p:nvPr/>
        </p:nvSpPr>
        <p:spPr>
          <a:xfrm>
            <a:off x="1774666" y="2688771"/>
            <a:ext cx="1371726" cy="2536372"/>
          </a:xfrm>
          <a:custGeom>
            <a:avLst/>
            <a:gdLst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5893 w 1366607"/>
              <a:gd name="connsiteY0" fmla="*/ 2536372 h 2536372"/>
              <a:gd name="connsiteX1" fmla="*/ 648150 w 1366607"/>
              <a:gd name="connsiteY1" fmla="*/ 1262743 h 2536372"/>
              <a:gd name="connsiteX2" fmla="*/ 1366607 w 1366607"/>
              <a:gd name="connsiteY2" fmla="*/ 0 h 2536372"/>
              <a:gd name="connsiteX0" fmla="*/ 11012 w 1371726"/>
              <a:gd name="connsiteY0" fmla="*/ 2536372 h 2536372"/>
              <a:gd name="connsiteX1" fmla="*/ 402898 w 1371726"/>
              <a:gd name="connsiteY1" fmla="*/ 1055914 h 2536372"/>
              <a:gd name="connsiteX2" fmla="*/ 1371726 w 1371726"/>
              <a:gd name="connsiteY2" fmla="*/ 0 h 25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726" h="2536372">
                <a:moveTo>
                  <a:pt x="11012" y="2536372"/>
                </a:moveTo>
                <a:cubicBezTo>
                  <a:pt x="-53396" y="2110922"/>
                  <a:pt x="176112" y="1478643"/>
                  <a:pt x="402898" y="1055914"/>
                </a:cubicBezTo>
                <a:cubicBezTo>
                  <a:pt x="629684" y="633185"/>
                  <a:pt x="1219325" y="203199"/>
                  <a:pt x="1371726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Freeform 66"/>
          <p:cNvSpPr/>
          <p:nvPr/>
        </p:nvSpPr>
        <p:spPr>
          <a:xfrm flipH="1">
            <a:off x="4025433" y="2701789"/>
            <a:ext cx="1371726" cy="2536372"/>
          </a:xfrm>
          <a:custGeom>
            <a:avLst/>
            <a:gdLst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5893 w 1366607"/>
              <a:gd name="connsiteY0" fmla="*/ 2536372 h 2536372"/>
              <a:gd name="connsiteX1" fmla="*/ 648150 w 1366607"/>
              <a:gd name="connsiteY1" fmla="*/ 1262743 h 2536372"/>
              <a:gd name="connsiteX2" fmla="*/ 1366607 w 1366607"/>
              <a:gd name="connsiteY2" fmla="*/ 0 h 2536372"/>
              <a:gd name="connsiteX0" fmla="*/ 11012 w 1371726"/>
              <a:gd name="connsiteY0" fmla="*/ 2536372 h 2536372"/>
              <a:gd name="connsiteX1" fmla="*/ 402898 w 1371726"/>
              <a:gd name="connsiteY1" fmla="*/ 1055914 h 2536372"/>
              <a:gd name="connsiteX2" fmla="*/ 1371726 w 1371726"/>
              <a:gd name="connsiteY2" fmla="*/ 0 h 25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726" h="2536372">
                <a:moveTo>
                  <a:pt x="11012" y="2536372"/>
                </a:moveTo>
                <a:cubicBezTo>
                  <a:pt x="-53396" y="2110922"/>
                  <a:pt x="176112" y="1478643"/>
                  <a:pt x="402898" y="1055914"/>
                </a:cubicBezTo>
                <a:cubicBezTo>
                  <a:pt x="629684" y="633185"/>
                  <a:pt x="1219325" y="203199"/>
                  <a:pt x="1371726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TextBox 67"/>
          <p:cNvSpPr txBox="1"/>
          <p:nvPr/>
        </p:nvSpPr>
        <p:spPr>
          <a:xfrm>
            <a:off x="2211803" y="3584661"/>
            <a:ext cx="98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+mn-lt"/>
              </a:rPr>
              <a:t>commit</a:t>
            </a:r>
            <a:endParaRPr lang="en-CA" sz="2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77008" y="3584661"/>
            <a:ext cx="98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+mn-lt"/>
              </a:rPr>
              <a:t>commit</a:t>
            </a:r>
            <a:endParaRPr lang="en-CA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5232" y="3072189"/>
            <a:ext cx="1582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+mn-lt"/>
              </a:rPr>
              <a:t>2PC: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latin typeface="+mn-lt"/>
              </a:rPr>
              <a:t>prepare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latin typeface="+mn-lt"/>
              </a:rPr>
              <a:t>commit</a:t>
            </a:r>
            <a:endParaRPr lang="en-C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0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50" grpId="0"/>
      <p:bldP spid="60" grpId="0" animBg="1"/>
      <p:bldP spid="61" grpId="0" animBg="1"/>
      <p:bldP spid="62" grpId="0" animBg="1"/>
      <p:bldP spid="66" grpId="0" animBg="1"/>
      <p:bldP spid="67" grpId="0" animBg="1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Distributed OCC refresher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13176"/>
            <a:ext cx="8229600" cy="129554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3377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Storage nodes</a:t>
            </a:r>
            <a:r>
              <a:rPr lang="en-CA" dirty="0" smtClean="0">
                <a:latin typeface="+mn-lt"/>
              </a:rPr>
              <a:t> (stores) store persistent data</a:t>
            </a:r>
            <a:endParaRPr lang="en-CA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5228901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3" name="Group 62"/>
          <p:cNvGrpSpPr/>
          <p:nvPr/>
        </p:nvGrpSpPr>
        <p:grpSpPr>
          <a:xfrm>
            <a:off x="683568" y="5228902"/>
            <a:ext cx="1656184" cy="864096"/>
            <a:chOff x="683568" y="5228902"/>
            <a:chExt cx="1656184" cy="864096"/>
          </a:xfrm>
        </p:grpSpPr>
        <p:sp>
          <p:nvSpPr>
            <p:cNvPr id="6" name="Rounded Rectangle 5"/>
            <p:cNvSpPr/>
            <p:nvPr/>
          </p:nvSpPr>
          <p:spPr>
            <a:xfrm>
              <a:off x="683568" y="5228902"/>
              <a:ext cx="1656184" cy="864096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1015359" y="5556394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/>
            <p:cNvSpPr/>
            <p:nvPr/>
          </p:nvSpPr>
          <p:spPr>
            <a:xfrm>
              <a:off x="1677555" y="5556394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08159" y="5390742"/>
            <a:ext cx="977157" cy="540413"/>
            <a:chOff x="2982692" y="5348381"/>
            <a:chExt cx="977157" cy="540413"/>
          </a:xfrm>
        </p:grpSpPr>
        <p:sp>
          <p:nvSpPr>
            <p:cNvPr id="16" name="Oval 15"/>
            <p:cNvSpPr/>
            <p:nvPr/>
          </p:nvSpPr>
          <p:spPr>
            <a:xfrm>
              <a:off x="3192148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2982692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3599849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3396738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45632" y="5228901"/>
            <a:ext cx="1656184" cy="864096"/>
            <a:chOff x="4345632" y="5228901"/>
            <a:chExt cx="1656184" cy="864096"/>
          </a:xfrm>
        </p:grpSpPr>
        <p:sp>
          <p:nvSpPr>
            <p:cNvPr id="9" name="Rounded Rectangle 8"/>
            <p:cNvSpPr/>
            <p:nvPr/>
          </p:nvSpPr>
          <p:spPr>
            <a:xfrm>
              <a:off x="4345632" y="5228901"/>
              <a:ext cx="1656184" cy="864096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4660160" y="5556394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5153276" y="5308989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5308341" y="5524714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7200" y="1605608"/>
            <a:ext cx="8229600" cy="1296000"/>
          </a:xfrm>
          <a:prstGeom prst="rect">
            <a:avLst/>
          </a:prstGeom>
          <a:solidFill>
            <a:srgbClr val="F3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6137" y="1930442"/>
            <a:ext cx="26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Clients</a:t>
            </a:r>
            <a:r>
              <a:rPr lang="en-CA" dirty="0" smtClean="0">
                <a:latin typeface="+mn-lt"/>
              </a:rPr>
              <a:t> compute on </a:t>
            </a:r>
            <a:r>
              <a:rPr lang="en-CA" b="1" dirty="0" smtClean="0">
                <a:latin typeface="+mn-lt"/>
              </a:rPr>
              <a:t>optimistically cached</a:t>
            </a:r>
            <a:r>
              <a:rPr lang="en-CA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CA" dirty="0" smtClean="0">
                <a:latin typeface="+mn-lt"/>
              </a:rPr>
              <a:t>data</a:t>
            </a:r>
            <a:endParaRPr lang="en-CA" dirty="0">
              <a:latin typeface="+mn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514600" y="1821559"/>
            <a:ext cx="1656184" cy="864096"/>
            <a:chOff x="2514600" y="1821559"/>
            <a:chExt cx="1656184" cy="864096"/>
          </a:xfrm>
        </p:grpSpPr>
        <p:sp>
          <p:nvSpPr>
            <p:cNvPr id="24" name="Rounded Rectangle 23"/>
            <p:cNvSpPr/>
            <p:nvPr/>
          </p:nvSpPr>
          <p:spPr>
            <a:xfrm>
              <a:off x="2514600" y="1821559"/>
              <a:ext cx="1656184" cy="864096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>
              <a:off x="3180630" y="1893607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3603645" y="2113422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67000" y="1973959"/>
            <a:ext cx="1656184" cy="864096"/>
            <a:chOff x="2514600" y="1821559"/>
            <a:chExt cx="1656184" cy="864096"/>
          </a:xfrm>
        </p:grpSpPr>
        <p:sp>
          <p:nvSpPr>
            <p:cNvPr id="43" name="Rounded Rectangle 42"/>
            <p:cNvSpPr/>
            <p:nvPr/>
          </p:nvSpPr>
          <p:spPr>
            <a:xfrm>
              <a:off x="2514600" y="1821559"/>
              <a:ext cx="1656184" cy="864096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Oval 43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Oval 44"/>
            <p:cNvSpPr/>
            <p:nvPr/>
          </p:nvSpPr>
          <p:spPr>
            <a:xfrm>
              <a:off x="3180630" y="1893607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Oval 45"/>
            <p:cNvSpPr/>
            <p:nvPr/>
          </p:nvSpPr>
          <p:spPr>
            <a:xfrm>
              <a:off x="3603645" y="2113422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19400" y="2126359"/>
            <a:ext cx="1656184" cy="864096"/>
            <a:chOff x="2514600" y="1821559"/>
            <a:chExt cx="1656184" cy="864096"/>
          </a:xfrm>
        </p:grpSpPr>
        <p:sp>
          <p:nvSpPr>
            <p:cNvPr id="51" name="Rounded Rectangle 50"/>
            <p:cNvSpPr/>
            <p:nvPr/>
          </p:nvSpPr>
          <p:spPr>
            <a:xfrm>
              <a:off x="2514600" y="1821559"/>
              <a:ext cx="1656184" cy="864096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Oval 51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Oval 52"/>
            <p:cNvSpPr/>
            <p:nvPr/>
          </p:nvSpPr>
          <p:spPr>
            <a:xfrm>
              <a:off x="3180630" y="1893607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Oval 53"/>
            <p:cNvSpPr/>
            <p:nvPr/>
          </p:nvSpPr>
          <p:spPr>
            <a:xfrm>
              <a:off x="3603645" y="2113422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71800" y="2278759"/>
            <a:ext cx="1656184" cy="864096"/>
            <a:chOff x="2514600" y="1821559"/>
            <a:chExt cx="1656184" cy="864096"/>
          </a:xfrm>
        </p:grpSpPr>
        <p:sp>
          <p:nvSpPr>
            <p:cNvPr id="57" name="Rounded Rectangle 56"/>
            <p:cNvSpPr/>
            <p:nvPr/>
          </p:nvSpPr>
          <p:spPr>
            <a:xfrm>
              <a:off x="2514600" y="1821559"/>
              <a:ext cx="1656184" cy="864096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Oval 57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Oval 58"/>
            <p:cNvSpPr/>
            <p:nvPr/>
          </p:nvSpPr>
          <p:spPr>
            <a:xfrm>
              <a:off x="3180630" y="1893607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Oval 69"/>
            <p:cNvSpPr/>
            <p:nvPr/>
          </p:nvSpPr>
          <p:spPr>
            <a:xfrm>
              <a:off x="3603645" y="2113422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124200" y="2431159"/>
            <a:ext cx="1656184" cy="864096"/>
            <a:chOff x="2514600" y="1821559"/>
            <a:chExt cx="1656184" cy="864096"/>
          </a:xfrm>
        </p:grpSpPr>
        <p:sp>
          <p:nvSpPr>
            <p:cNvPr id="72" name="Rounded Rectangle 71"/>
            <p:cNvSpPr/>
            <p:nvPr/>
          </p:nvSpPr>
          <p:spPr>
            <a:xfrm>
              <a:off x="2514600" y="1821559"/>
              <a:ext cx="1656184" cy="864096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Oval 72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Oval 73"/>
            <p:cNvSpPr/>
            <p:nvPr/>
          </p:nvSpPr>
          <p:spPr>
            <a:xfrm>
              <a:off x="3180630" y="1893607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Oval 74"/>
            <p:cNvSpPr/>
            <p:nvPr/>
          </p:nvSpPr>
          <p:spPr>
            <a:xfrm>
              <a:off x="3603645" y="2113422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28" name="Straight Arrow Connector 27"/>
          <p:cNvCxnSpPr>
            <a:endCxn id="6" idx="0"/>
          </p:cNvCxnSpPr>
          <p:nvPr/>
        </p:nvCxnSpPr>
        <p:spPr>
          <a:xfrm flipH="1">
            <a:off x="1511660" y="2658630"/>
            <a:ext cx="1002940" cy="2570272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511660" y="2811030"/>
            <a:ext cx="1155340" cy="2417871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511660" y="2963430"/>
            <a:ext cx="1307740" cy="2265471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" idx="0"/>
          </p:cNvCxnSpPr>
          <p:nvPr/>
        </p:nvCxnSpPr>
        <p:spPr>
          <a:xfrm flipH="1">
            <a:off x="1511660" y="3115830"/>
            <a:ext cx="1460140" cy="2113072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6" idx="0"/>
          </p:cNvCxnSpPr>
          <p:nvPr/>
        </p:nvCxnSpPr>
        <p:spPr>
          <a:xfrm flipH="1">
            <a:off x="1511660" y="3268230"/>
            <a:ext cx="1612540" cy="1960672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3925" y="3772999"/>
            <a:ext cx="19867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+mn-lt"/>
              </a:rPr>
              <a:t>Bottleneck at stores for popular objects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63374" y="3539394"/>
            <a:ext cx="393701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4400" indent="-212400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Popular objects usually read more often than written</a:t>
            </a:r>
          </a:p>
          <a:p>
            <a:pPr marL="284400" indent="-212400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Client’s copy likely up to date</a:t>
            </a:r>
          </a:p>
          <a:p>
            <a:pPr marL="284400" indent="-212400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Why not guarantee freshness of cache?</a:t>
            </a:r>
          </a:p>
        </p:txBody>
      </p:sp>
    </p:spTree>
    <p:extLst>
      <p:ext uri="{BB962C8B-B14F-4D97-AF65-F5344CB8AC3E}">
        <p14:creationId xmlns:p14="http://schemas.microsoft.com/office/powerpoint/2010/main" val="12875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Warranties avoid communication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13176"/>
            <a:ext cx="8229600" cy="129554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683568" y="5228902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6228184" y="53377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Storage nodes</a:t>
            </a:r>
            <a:r>
              <a:rPr lang="en-CA" dirty="0" smtClean="0">
                <a:latin typeface="+mn-lt"/>
              </a:rPr>
              <a:t> (stores) store persistent data</a:t>
            </a:r>
            <a:endParaRPr lang="en-CA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5632" y="5228901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2514600" y="5228901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015359" y="5556394"/>
            <a:ext cx="360000" cy="360000"/>
          </a:xfrm>
          <a:prstGeom prst="ellipse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8" name="Group 17"/>
          <p:cNvGrpSpPr/>
          <p:nvPr/>
        </p:nvGrpSpPr>
        <p:grpSpPr>
          <a:xfrm>
            <a:off x="2908159" y="5390742"/>
            <a:ext cx="977157" cy="540413"/>
            <a:chOff x="2982692" y="5348381"/>
            <a:chExt cx="977157" cy="540413"/>
          </a:xfrm>
        </p:grpSpPr>
        <p:sp>
          <p:nvSpPr>
            <p:cNvPr id="16" name="Oval 15"/>
            <p:cNvSpPr/>
            <p:nvPr/>
          </p:nvSpPr>
          <p:spPr>
            <a:xfrm>
              <a:off x="3192148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2982692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3599849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3396738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" name="Oval 18"/>
          <p:cNvSpPr/>
          <p:nvPr/>
        </p:nvSpPr>
        <p:spPr>
          <a:xfrm>
            <a:off x="4660160" y="5556394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5153276" y="5308989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5308341" y="5524714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457200" y="1605608"/>
            <a:ext cx="8229600" cy="1296000"/>
          </a:xfrm>
          <a:prstGeom prst="rect">
            <a:avLst/>
          </a:prstGeom>
          <a:solidFill>
            <a:srgbClr val="F3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6137" y="1930442"/>
            <a:ext cx="26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Clients</a:t>
            </a:r>
            <a:r>
              <a:rPr lang="en-CA" dirty="0" smtClean="0">
                <a:latin typeface="+mn-lt"/>
              </a:rPr>
              <a:t> compute on </a:t>
            </a:r>
            <a:r>
              <a:rPr lang="en-CA" b="1" dirty="0" smtClean="0">
                <a:latin typeface="+mn-lt"/>
              </a:rPr>
              <a:t>optimistically cached </a:t>
            </a:r>
            <a:r>
              <a:rPr lang="en-CA" dirty="0" smtClean="0">
                <a:latin typeface="+mn-lt"/>
              </a:rPr>
              <a:t>data</a:t>
            </a:r>
            <a:endParaRPr lang="en-CA" dirty="0">
              <a:latin typeface="+mn-lt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978107" y="1230083"/>
            <a:ext cx="745522" cy="593275"/>
          </a:xfrm>
          <a:custGeom>
            <a:avLst/>
            <a:gdLst>
              <a:gd name="connsiteX0" fmla="*/ 99517 w 654187"/>
              <a:gd name="connsiteY0" fmla="*/ 479052 h 479052"/>
              <a:gd name="connsiteX1" fmla="*/ 12431 w 654187"/>
              <a:gd name="connsiteY1" fmla="*/ 196023 h 479052"/>
              <a:gd name="connsiteX2" fmla="*/ 339003 w 654187"/>
              <a:gd name="connsiteY2" fmla="*/ 80 h 479052"/>
              <a:gd name="connsiteX3" fmla="*/ 643803 w 654187"/>
              <a:gd name="connsiteY3" fmla="*/ 217794 h 479052"/>
              <a:gd name="connsiteX4" fmla="*/ 600260 w 654187"/>
              <a:gd name="connsiteY4" fmla="*/ 479052 h 479052"/>
              <a:gd name="connsiteX0" fmla="*/ 100061 w 654256"/>
              <a:gd name="connsiteY0" fmla="*/ 576992 h 576992"/>
              <a:gd name="connsiteX1" fmla="*/ 12975 w 654256"/>
              <a:gd name="connsiteY1" fmla="*/ 293963 h 576992"/>
              <a:gd name="connsiteX2" fmla="*/ 347711 w 654256"/>
              <a:gd name="connsiteY2" fmla="*/ 48 h 576992"/>
              <a:gd name="connsiteX3" fmla="*/ 644347 w 654256"/>
              <a:gd name="connsiteY3" fmla="*/ 315734 h 576992"/>
              <a:gd name="connsiteX4" fmla="*/ 600804 w 654256"/>
              <a:gd name="connsiteY4" fmla="*/ 576992 h 576992"/>
              <a:gd name="connsiteX0" fmla="*/ 114640 w 668835"/>
              <a:gd name="connsiteY0" fmla="*/ 577559 h 577559"/>
              <a:gd name="connsiteX1" fmla="*/ 11225 w 668835"/>
              <a:gd name="connsiteY1" fmla="*/ 245544 h 577559"/>
              <a:gd name="connsiteX2" fmla="*/ 362290 w 668835"/>
              <a:gd name="connsiteY2" fmla="*/ 615 h 577559"/>
              <a:gd name="connsiteX3" fmla="*/ 658926 w 668835"/>
              <a:gd name="connsiteY3" fmla="*/ 316301 h 577559"/>
              <a:gd name="connsiteX4" fmla="*/ 615383 w 668835"/>
              <a:gd name="connsiteY4" fmla="*/ 577559 h 577559"/>
              <a:gd name="connsiteX0" fmla="*/ 114640 w 746726"/>
              <a:gd name="connsiteY0" fmla="*/ 576946 h 576946"/>
              <a:gd name="connsiteX1" fmla="*/ 11225 w 746726"/>
              <a:gd name="connsiteY1" fmla="*/ 244931 h 576946"/>
              <a:gd name="connsiteX2" fmla="*/ 362290 w 746726"/>
              <a:gd name="connsiteY2" fmla="*/ 2 h 576946"/>
              <a:gd name="connsiteX3" fmla="*/ 740569 w 746726"/>
              <a:gd name="connsiteY3" fmla="*/ 242210 h 576946"/>
              <a:gd name="connsiteX4" fmla="*/ 615383 w 746726"/>
              <a:gd name="connsiteY4" fmla="*/ 576946 h 576946"/>
              <a:gd name="connsiteX0" fmla="*/ 121600 w 745522"/>
              <a:gd name="connsiteY0" fmla="*/ 593275 h 593275"/>
              <a:gd name="connsiteX1" fmla="*/ 10021 w 745522"/>
              <a:gd name="connsiteY1" fmla="*/ 244931 h 593275"/>
              <a:gd name="connsiteX2" fmla="*/ 361086 w 745522"/>
              <a:gd name="connsiteY2" fmla="*/ 2 h 593275"/>
              <a:gd name="connsiteX3" fmla="*/ 739365 w 745522"/>
              <a:gd name="connsiteY3" fmla="*/ 242210 h 593275"/>
              <a:gd name="connsiteX4" fmla="*/ 614179 w 745522"/>
              <a:gd name="connsiteY4" fmla="*/ 576946 h 59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522" h="593275">
                <a:moveTo>
                  <a:pt x="121600" y="593275"/>
                </a:moveTo>
                <a:cubicBezTo>
                  <a:pt x="58100" y="491675"/>
                  <a:pt x="-29893" y="343810"/>
                  <a:pt x="10021" y="244931"/>
                </a:cubicBezTo>
                <a:cubicBezTo>
                  <a:pt x="49935" y="146052"/>
                  <a:pt x="239529" y="455"/>
                  <a:pt x="361086" y="2"/>
                </a:cubicBezTo>
                <a:cubicBezTo>
                  <a:pt x="482643" y="-451"/>
                  <a:pt x="697183" y="146053"/>
                  <a:pt x="739365" y="242210"/>
                </a:cubicBezTo>
                <a:cubicBezTo>
                  <a:pt x="781547" y="338367"/>
                  <a:pt x="592408" y="533403"/>
                  <a:pt x="614179" y="57694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ounded Rectangle 23"/>
          <p:cNvSpPr/>
          <p:nvPr/>
        </p:nvSpPr>
        <p:spPr>
          <a:xfrm>
            <a:off x="2514600" y="1821559"/>
            <a:ext cx="1656184" cy="864096"/>
          </a:xfrm>
          <a:prstGeom prst="roundRect">
            <a:avLst/>
          </a:prstGeom>
          <a:solidFill>
            <a:srgbClr val="FFFFCC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3180630" y="1893607"/>
            <a:ext cx="360000" cy="360000"/>
          </a:xfrm>
          <a:prstGeom prst="ellipse">
            <a:avLst/>
          </a:prstGeom>
          <a:solidFill>
            <a:srgbClr val="4FBD81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3603645" y="2113422"/>
            <a:ext cx="360000" cy="360000"/>
          </a:xfrm>
          <a:prstGeom prst="ellipse">
            <a:avLst/>
          </a:prstGeom>
          <a:solidFill>
            <a:srgbClr val="BD4F4F"/>
          </a:solidFill>
          <a:ln>
            <a:noFill/>
          </a:ln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180000" h="1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/>
          <p:cNvGrpSpPr/>
          <p:nvPr/>
        </p:nvGrpSpPr>
        <p:grpSpPr>
          <a:xfrm>
            <a:off x="1362907" y="2688771"/>
            <a:ext cx="1293207" cy="2536372"/>
            <a:chOff x="1362907" y="2688771"/>
            <a:chExt cx="1293207" cy="2536372"/>
          </a:xfrm>
        </p:grpSpPr>
        <p:sp>
          <p:nvSpPr>
            <p:cNvPr id="29" name="Freeform 28"/>
            <p:cNvSpPr/>
            <p:nvPr/>
          </p:nvSpPr>
          <p:spPr>
            <a:xfrm>
              <a:off x="1871984" y="2688771"/>
              <a:ext cx="784130" cy="2536372"/>
            </a:xfrm>
            <a:custGeom>
              <a:avLst/>
              <a:gdLst>
                <a:gd name="connsiteX0" fmla="*/ 76559 w 784130"/>
                <a:gd name="connsiteY0" fmla="*/ 2536372 h 2536372"/>
                <a:gd name="connsiteX1" fmla="*/ 65673 w 784130"/>
                <a:gd name="connsiteY1" fmla="*/ 1262743 h 2536372"/>
                <a:gd name="connsiteX2" fmla="*/ 784130 w 784130"/>
                <a:gd name="connsiteY2" fmla="*/ 0 h 2536372"/>
                <a:gd name="connsiteX0" fmla="*/ 76559 w 784130"/>
                <a:gd name="connsiteY0" fmla="*/ 2536372 h 2536372"/>
                <a:gd name="connsiteX1" fmla="*/ 65673 w 784130"/>
                <a:gd name="connsiteY1" fmla="*/ 1262743 h 2536372"/>
                <a:gd name="connsiteX2" fmla="*/ 784130 w 784130"/>
                <a:gd name="connsiteY2" fmla="*/ 0 h 25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130" h="2536372">
                  <a:moveTo>
                    <a:pt x="76559" y="2536372"/>
                  </a:moveTo>
                  <a:cubicBezTo>
                    <a:pt x="12151" y="2110922"/>
                    <a:pt x="-52256" y="1685472"/>
                    <a:pt x="65673" y="1262743"/>
                  </a:cubicBezTo>
                  <a:cubicBezTo>
                    <a:pt x="183602" y="840014"/>
                    <a:pt x="631729" y="203199"/>
                    <a:pt x="78413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62907" y="3584661"/>
              <a:ext cx="617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+mn-lt"/>
                </a:rPr>
                <a:t>read</a:t>
              </a:r>
              <a:endParaRPr lang="en-CA" sz="2000" dirty="0">
                <a:latin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20958" y="1188102"/>
            <a:ext cx="108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+mn-lt"/>
              </a:rPr>
              <a:t>compute</a:t>
            </a:r>
            <a:endParaRPr lang="en-CA" sz="2000" dirty="0"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677555" y="5556394"/>
            <a:ext cx="550987" cy="705598"/>
            <a:chOff x="2757615" y="2201430"/>
            <a:chExt cx="550987" cy="705598"/>
          </a:xfrm>
        </p:grpSpPr>
        <p:sp>
          <p:nvSpPr>
            <p:cNvPr id="41" name="Oval 40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2" name="Content Placeholder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0602" y="2311888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2757615" y="2201430"/>
            <a:ext cx="550987" cy="705598"/>
            <a:chOff x="2757615" y="2201430"/>
            <a:chExt cx="550987" cy="705598"/>
          </a:xfrm>
        </p:grpSpPr>
        <p:sp>
          <p:nvSpPr>
            <p:cNvPr id="25" name="Oval 24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6" name="Content Placeholder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0602" y="2311888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844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36 0.48935 L -0.1217 0.34583 L -0.12569 0.27685 L -0.12118 0.22685 L -0.1092 0.17292 L -0.08889 0.11875 L -0.0717 0.08194 L -8.33333E-7 3.7037E-7 " pathEditMode="relative" rAng="0" ptsTypes="AAAAAA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Warranties avoid communication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Jed Liu – Warranties for Faster Strong Consistency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13176"/>
            <a:ext cx="8229600" cy="129554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3377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Storage nodes</a:t>
            </a:r>
            <a:r>
              <a:rPr lang="en-CA" dirty="0" smtClean="0">
                <a:latin typeface="+mn-lt"/>
              </a:rPr>
              <a:t> (stores) store persistent data</a:t>
            </a:r>
            <a:endParaRPr lang="en-CA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5228901"/>
            <a:ext cx="1656184" cy="864096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3" name="Group 62"/>
          <p:cNvGrpSpPr/>
          <p:nvPr/>
        </p:nvGrpSpPr>
        <p:grpSpPr>
          <a:xfrm>
            <a:off x="683568" y="5228902"/>
            <a:ext cx="1656184" cy="864096"/>
            <a:chOff x="683568" y="5228902"/>
            <a:chExt cx="1656184" cy="864096"/>
          </a:xfrm>
        </p:grpSpPr>
        <p:sp>
          <p:nvSpPr>
            <p:cNvPr id="6" name="Rounded Rectangle 5"/>
            <p:cNvSpPr/>
            <p:nvPr/>
          </p:nvSpPr>
          <p:spPr>
            <a:xfrm>
              <a:off x="683568" y="5228902"/>
              <a:ext cx="1656184" cy="864096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1015359" y="5556394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08159" y="5390742"/>
            <a:ext cx="977157" cy="540413"/>
            <a:chOff x="2982692" y="5348381"/>
            <a:chExt cx="977157" cy="540413"/>
          </a:xfrm>
        </p:grpSpPr>
        <p:sp>
          <p:nvSpPr>
            <p:cNvPr id="16" name="Oval 15"/>
            <p:cNvSpPr/>
            <p:nvPr/>
          </p:nvSpPr>
          <p:spPr>
            <a:xfrm>
              <a:off x="3192148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2982692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3599849" y="5348381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3396738" y="5528794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45632" y="5228901"/>
            <a:ext cx="1656184" cy="864096"/>
            <a:chOff x="4345632" y="5228901"/>
            <a:chExt cx="1656184" cy="864096"/>
          </a:xfrm>
        </p:grpSpPr>
        <p:sp>
          <p:nvSpPr>
            <p:cNvPr id="9" name="Rounded Rectangle 8"/>
            <p:cNvSpPr/>
            <p:nvPr/>
          </p:nvSpPr>
          <p:spPr>
            <a:xfrm>
              <a:off x="4345632" y="5228901"/>
              <a:ext cx="1656184" cy="864096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4660160" y="5556394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5153276" y="5308989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5308341" y="5524714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7200" y="1605608"/>
            <a:ext cx="8229600" cy="1296000"/>
          </a:xfrm>
          <a:prstGeom prst="rect">
            <a:avLst/>
          </a:prstGeom>
          <a:solidFill>
            <a:srgbClr val="F3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6137" y="1930442"/>
            <a:ext cx="26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+mn-lt"/>
              </a:rPr>
              <a:t>Clients</a:t>
            </a:r>
            <a:r>
              <a:rPr lang="en-CA" dirty="0" smtClean="0">
                <a:latin typeface="+mn-lt"/>
              </a:rPr>
              <a:t> compute on </a:t>
            </a:r>
            <a:r>
              <a:rPr lang="en-CA" b="1" dirty="0" smtClean="0">
                <a:latin typeface="+mn-lt"/>
              </a:rPr>
              <a:t>optimistically cached</a:t>
            </a:r>
            <a:r>
              <a:rPr lang="en-CA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CA" dirty="0" smtClean="0">
                <a:latin typeface="+mn-lt"/>
              </a:rPr>
              <a:t>data</a:t>
            </a:r>
            <a:endParaRPr lang="en-CA" dirty="0">
              <a:latin typeface="+mn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514600" y="1821559"/>
            <a:ext cx="1656184" cy="864096"/>
            <a:chOff x="2514600" y="1821559"/>
            <a:chExt cx="1656184" cy="864096"/>
          </a:xfrm>
        </p:grpSpPr>
        <p:sp>
          <p:nvSpPr>
            <p:cNvPr id="24" name="Rounded Rectangle 23"/>
            <p:cNvSpPr/>
            <p:nvPr/>
          </p:nvSpPr>
          <p:spPr>
            <a:xfrm>
              <a:off x="2514600" y="1821559"/>
              <a:ext cx="1656184" cy="864096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>
              <a:off x="3180630" y="1893607"/>
              <a:ext cx="360000" cy="360000"/>
            </a:xfrm>
            <a:prstGeom prst="ellipse">
              <a:avLst/>
            </a:prstGeom>
            <a:solidFill>
              <a:srgbClr val="4FBD81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3603645" y="2113422"/>
              <a:ext cx="360000" cy="360000"/>
            </a:xfrm>
            <a:prstGeom prst="ellipse">
              <a:avLst/>
            </a:prstGeom>
            <a:solidFill>
              <a:srgbClr val="BD4F4F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662368" y="3431366"/>
            <a:ext cx="99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+mn-lt"/>
              </a:rPr>
              <a:t>write commit</a:t>
            </a:r>
            <a:endParaRPr lang="en-CA" sz="2000" dirty="0">
              <a:latin typeface="+mn-lt"/>
            </a:endParaRPr>
          </a:p>
        </p:txBody>
      </p:sp>
      <p:sp>
        <p:nvSpPr>
          <p:cNvPr id="61" name="Freeform 60"/>
          <p:cNvSpPr/>
          <p:nvPr/>
        </p:nvSpPr>
        <p:spPr>
          <a:xfrm flipH="1">
            <a:off x="3537667" y="2688771"/>
            <a:ext cx="1371726" cy="2536372"/>
          </a:xfrm>
          <a:custGeom>
            <a:avLst/>
            <a:gdLst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76559 w 784130"/>
              <a:gd name="connsiteY0" fmla="*/ 2536372 h 2536372"/>
              <a:gd name="connsiteX1" fmla="*/ 65673 w 784130"/>
              <a:gd name="connsiteY1" fmla="*/ 1262743 h 2536372"/>
              <a:gd name="connsiteX2" fmla="*/ 784130 w 784130"/>
              <a:gd name="connsiteY2" fmla="*/ 0 h 2536372"/>
              <a:gd name="connsiteX0" fmla="*/ 5893 w 1366607"/>
              <a:gd name="connsiteY0" fmla="*/ 2536372 h 2536372"/>
              <a:gd name="connsiteX1" fmla="*/ 648150 w 1366607"/>
              <a:gd name="connsiteY1" fmla="*/ 1262743 h 2536372"/>
              <a:gd name="connsiteX2" fmla="*/ 1366607 w 1366607"/>
              <a:gd name="connsiteY2" fmla="*/ 0 h 2536372"/>
              <a:gd name="connsiteX0" fmla="*/ 11012 w 1371726"/>
              <a:gd name="connsiteY0" fmla="*/ 2536372 h 2536372"/>
              <a:gd name="connsiteX1" fmla="*/ 402898 w 1371726"/>
              <a:gd name="connsiteY1" fmla="*/ 1055914 h 2536372"/>
              <a:gd name="connsiteX2" fmla="*/ 1371726 w 1371726"/>
              <a:gd name="connsiteY2" fmla="*/ 0 h 25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726" h="2536372">
                <a:moveTo>
                  <a:pt x="11012" y="2536372"/>
                </a:moveTo>
                <a:cubicBezTo>
                  <a:pt x="-53396" y="2110922"/>
                  <a:pt x="176112" y="1478643"/>
                  <a:pt x="402898" y="1055914"/>
                </a:cubicBezTo>
                <a:cubicBezTo>
                  <a:pt x="629684" y="633185"/>
                  <a:pt x="1219325" y="203199"/>
                  <a:pt x="1371726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602" y="2311888"/>
            <a:ext cx="468000" cy="5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683568" y="3463581"/>
            <a:ext cx="2541457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CA" dirty="0" smtClean="0">
                <a:latin typeface="+mn-lt"/>
              </a:rPr>
              <a:t>Warranties can</a:t>
            </a:r>
            <a:br>
              <a:rPr lang="en-CA" dirty="0" smtClean="0">
                <a:latin typeface="+mn-lt"/>
              </a:rPr>
            </a:br>
            <a:r>
              <a:rPr lang="en-CA" b="1" dirty="0" smtClean="0">
                <a:solidFill>
                  <a:srgbClr val="006600"/>
                </a:solidFill>
                <a:latin typeface="+mn-lt"/>
              </a:rPr>
              <a:t>eliminate read prepares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1815" y="3084170"/>
            <a:ext cx="2458617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CA" dirty="0" smtClean="0">
                <a:latin typeface="+mn-lt"/>
              </a:rPr>
              <a:t>Single-store optimization:</a:t>
            </a:r>
            <a:r>
              <a:rPr lang="en-CA" dirty="0">
                <a:latin typeface="+mn-lt"/>
              </a:rPr>
              <a:t> </a:t>
            </a:r>
            <a:r>
              <a:rPr lang="en-CA" b="1" dirty="0" smtClean="0">
                <a:solidFill>
                  <a:srgbClr val="006600"/>
                </a:solidFill>
                <a:latin typeface="+mn-lt"/>
              </a:rPr>
              <a:t>one-phase commit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677555" y="5556394"/>
            <a:ext cx="550987" cy="705598"/>
            <a:chOff x="2757615" y="2201430"/>
            <a:chExt cx="550987" cy="705598"/>
          </a:xfrm>
        </p:grpSpPr>
        <p:sp>
          <p:nvSpPr>
            <p:cNvPr id="43" name="Oval 42"/>
            <p:cNvSpPr/>
            <p:nvPr/>
          </p:nvSpPr>
          <p:spPr>
            <a:xfrm>
              <a:off x="2757615" y="2201430"/>
              <a:ext cx="360000" cy="360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woPt" dir="t">
                <a:rot lat="0" lon="0" rev="5400000"/>
              </a:lightRig>
            </a:scene3d>
            <a:sp3d prstMaterial="matte">
              <a:bevelT w="180000" h="18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4" name="Content Placeholder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0602" y="2311888"/>
              <a:ext cx="468000" cy="59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11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1" grpId="0" animBg="1"/>
      <p:bldP spid="42" grpId="0" animBg="1"/>
      <p:bldP spid="55" grpId="0" animBg="1"/>
    </p:bldLst>
  </p:timing>
</p:sld>
</file>

<file path=ppt/theme/theme1.xml><?xml version="1.0" encoding="utf-8"?>
<a:theme xmlns:a="http://schemas.openxmlformats.org/drawingml/2006/main" name="Custom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ronos Pro"/>
        <a:ea typeface=""/>
        <a:cs typeface=""/>
      </a:majorFont>
      <a:minorFont>
        <a:latin typeface="Crono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Theme</Template>
  <TotalTime>42254</TotalTime>
  <Words>1733</Words>
  <Application>Microsoft Office PowerPoint</Application>
  <PresentationFormat>On-screen Show (4:3)</PresentationFormat>
  <Paragraphs>443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Cronos Pro</vt:lpstr>
      <vt:lpstr>Custom Theme</vt:lpstr>
      <vt:lpstr>Warranties for Faster Strong Consistency</vt:lpstr>
      <vt:lpstr>Consistency vs. scalability</vt:lpstr>
      <vt:lpstr>Consistency: how strong?</vt:lpstr>
      <vt:lpstr>      Warranties</vt:lpstr>
      <vt:lpstr>Distributed OCC refresher</vt:lpstr>
      <vt:lpstr>Distributed OCC refresher</vt:lpstr>
      <vt:lpstr>Distributed OCC refresher</vt:lpstr>
      <vt:lpstr>Warranties avoid communication</vt:lpstr>
      <vt:lpstr>Warranties avoid communication</vt:lpstr>
      <vt:lpstr>Warranties avoid communication</vt:lpstr>
      <vt:lpstr>Using expired warranties</vt:lpstr>
      <vt:lpstr>Warranties are related to read leases</vt:lpstr>
      <vt:lpstr>Memoized methods</vt:lpstr>
      <vt:lpstr>Using computation warranties</vt:lpstr>
      <vt:lpstr>Proposing computation warranties</vt:lpstr>
      <vt:lpstr>Warranty dependencies</vt:lpstr>
      <vt:lpstr>Twitter analytics example</vt:lpstr>
      <vt:lpstr>Twitter analytics example</vt:lpstr>
      <vt:lpstr>Not all methods memoizable</vt:lpstr>
      <vt:lpstr>Not all methods memoizable</vt:lpstr>
      <vt:lpstr>Defending state warranties</vt:lpstr>
      <vt:lpstr>Defending computation warranties</vt:lpstr>
      <vt:lpstr>Defending computation warranties</vt:lpstr>
      <vt:lpstr>Warranty durations</vt:lpstr>
      <vt:lpstr>Trade-offs</vt:lpstr>
      <vt:lpstr>Implementation</vt:lpstr>
      <vt:lpstr>Evaluation: state warranties</vt:lpstr>
      <vt:lpstr>Scalability</vt:lpstr>
      <vt:lpstr>Effect of read/write ratios</vt:lpstr>
      <vt:lpstr>Evaluation: computation warranties</vt:lpstr>
      <vt:lpstr>Evaluation: Cornell CS CMS</vt:lpstr>
      <vt:lpstr>CMS throughput</vt:lpstr>
      <vt:lpstr>CMS scalability</vt:lpstr>
      <vt:lpstr>Related work</vt:lpstr>
      <vt:lpstr>Warranties for Faster Strong Consistency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Warranties for Faster Strong Consistency</dc:title>
  <dc:creator>Jed</dc:creator>
  <cp:lastModifiedBy>Jed</cp:lastModifiedBy>
  <cp:revision>1295</cp:revision>
  <dcterms:created xsi:type="dcterms:W3CDTF">2009-09-21T18:30:57Z</dcterms:created>
  <dcterms:modified xsi:type="dcterms:W3CDTF">2014-04-04T23:45:10Z</dcterms:modified>
</cp:coreProperties>
</file>